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0300" y="3739388"/>
            <a:ext cx="55118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0300" y="4733035"/>
            <a:ext cx="5511800" cy="2317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1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Relationship Id="rId3" Type="http://schemas.openxmlformats.org/officeDocument/2006/relationships/image" Target="../media/image3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Relationship Id="rId3" Type="http://schemas.openxmlformats.org/officeDocument/2006/relationships/image" Target="../media/image33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png"/><Relationship Id="rId3" Type="http://schemas.openxmlformats.org/officeDocument/2006/relationships/image" Target="../media/image35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png"/><Relationship Id="rId3" Type="http://schemas.openxmlformats.org/officeDocument/2006/relationships/image" Target="../media/image35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png"/><Relationship Id="rId3" Type="http://schemas.openxmlformats.org/officeDocument/2006/relationships/image" Target="../media/image4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7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3.png"/><Relationship Id="rId3" Type="http://schemas.openxmlformats.org/officeDocument/2006/relationships/image" Target="../media/image54.pn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9.png"/><Relationship Id="rId3" Type="http://schemas.openxmlformats.org/officeDocument/2006/relationships/image" Target="../media/image60.pn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1.png"/><Relationship Id="rId3" Type="http://schemas.openxmlformats.org/officeDocument/2006/relationships/image" Target="../media/image62.png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5.png"/><Relationship Id="rId3" Type="http://schemas.openxmlformats.org/officeDocument/2006/relationships/image" Target="../media/image66.png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7.png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8738" y="880362"/>
            <a:ext cx="307403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Times New Roman"/>
                <a:cs typeface="Times New Roman"/>
              </a:rPr>
              <a:t>Simulink Basics</a:t>
            </a:r>
            <a:r>
              <a:rPr dirty="0" sz="2400" spc="-105" b="0">
                <a:latin typeface="Times New Roman"/>
                <a:cs typeface="Times New Roman"/>
              </a:rPr>
              <a:t> </a:t>
            </a:r>
            <a:r>
              <a:rPr dirty="0" sz="2400" b="0">
                <a:latin typeface="Times New Roman"/>
                <a:cs typeface="Times New Roman"/>
              </a:rPr>
              <a:t>Tutorial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1397127"/>
            <a:ext cx="5486400" cy="0"/>
          </a:xfrm>
          <a:custGeom>
            <a:avLst/>
            <a:gdLst/>
            <a:ahLst/>
            <a:cxnLst/>
            <a:rect l="l" t="t" r="r" b="b"/>
            <a:pathLst>
              <a:path w="5486400" h="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3000" y="1388363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3048"/>
                </a:moveTo>
                <a:lnTo>
                  <a:pt x="3047" y="3048"/>
                </a:lnTo>
                <a:lnTo>
                  <a:pt x="3047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ACA8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1389888"/>
            <a:ext cx="5483860" cy="0"/>
          </a:xfrm>
          <a:custGeom>
            <a:avLst/>
            <a:gdLst/>
            <a:ahLst/>
            <a:cxnLst/>
            <a:rect l="l" t="t" r="r" b="b"/>
            <a:pathLst>
              <a:path w="5483859" h="0">
                <a:moveTo>
                  <a:pt x="0" y="0"/>
                </a:moveTo>
                <a:lnTo>
                  <a:pt x="5483352" y="0"/>
                </a:lnTo>
              </a:path>
            </a:pathLst>
          </a:custGeom>
          <a:ln w="3175">
            <a:solidFill>
              <a:srgbClr val="ACA89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626352" y="1388363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3048"/>
                </a:moveTo>
                <a:lnTo>
                  <a:pt x="3048" y="3048"/>
                </a:lnTo>
                <a:lnTo>
                  <a:pt x="3048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F1E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626352" y="1388363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3048"/>
                </a:moveTo>
                <a:lnTo>
                  <a:pt x="3048" y="3048"/>
                </a:lnTo>
                <a:lnTo>
                  <a:pt x="3048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ACA8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43000" y="1391411"/>
            <a:ext cx="3175" cy="13335"/>
          </a:xfrm>
          <a:custGeom>
            <a:avLst/>
            <a:gdLst/>
            <a:ahLst/>
            <a:cxnLst/>
            <a:rect l="l" t="t" r="r" b="b"/>
            <a:pathLst>
              <a:path w="3175" h="13334">
                <a:moveTo>
                  <a:pt x="0" y="12953"/>
                </a:moveTo>
                <a:lnTo>
                  <a:pt x="3047" y="12953"/>
                </a:lnTo>
                <a:lnTo>
                  <a:pt x="3047" y="0"/>
                </a:lnTo>
                <a:lnTo>
                  <a:pt x="0" y="0"/>
                </a:lnTo>
                <a:lnTo>
                  <a:pt x="0" y="12953"/>
                </a:lnTo>
                <a:close/>
              </a:path>
            </a:pathLst>
          </a:custGeom>
          <a:solidFill>
            <a:srgbClr val="ACA8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26352" y="1391411"/>
            <a:ext cx="3175" cy="13335"/>
          </a:xfrm>
          <a:custGeom>
            <a:avLst/>
            <a:gdLst/>
            <a:ahLst/>
            <a:cxnLst/>
            <a:rect l="l" t="t" r="r" b="b"/>
            <a:pathLst>
              <a:path w="3175" h="13334">
                <a:moveTo>
                  <a:pt x="0" y="12953"/>
                </a:moveTo>
                <a:lnTo>
                  <a:pt x="3048" y="12953"/>
                </a:lnTo>
                <a:lnTo>
                  <a:pt x="3048" y="0"/>
                </a:lnTo>
                <a:lnTo>
                  <a:pt x="0" y="0"/>
                </a:lnTo>
                <a:lnTo>
                  <a:pt x="0" y="12953"/>
                </a:lnTo>
                <a:close/>
              </a:path>
            </a:pathLst>
          </a:custGeom>
          <a:solidFill>
            <a:srgbClr val="F1E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43000" y="140436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3048"/>
                </a:moveTo>
                <a:lnTo>
                  <a:pt x="3047" y="3048"/>
                </a:lnTo>
                <a:lnTo>
                  <a:pt x="3047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ACA8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43000" y="1405889"/>
            <a:ext cx="5486400" cy="0"/>
          </a:xfrm>
          <a:custGeom>
            <a:avLst/>
            <a:gdLst/>
            <a:ahLst/>
            <a:cxnLst/>
            <a:rect l="l" t="t" r="r" b="b"/>
            <a:pathLst>
              <a:path w="5486400" h="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3175">
            <a:solidFill>
              <a:srgbClr val="F1E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626352" y="140436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3048"/>
                </a:moveTo>
                <a:lnTo>
                  <a:pt x="3048" y="3048"/>
                </a:lnTo>
                <a:lnTo>
                  <a:pt x="3048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F1E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30298" y="1592071"/>
            <a:ext cx="5478780" cy="309943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65"/>
              </a:spcBef>
            </a:pPr>
            <a:r>
              <a:rPr dirty="0" sz="1350" spc="-5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imulink is </a:t>
            </a:r>
            <a:r>
              <a:rPr dirty="0" sz="1200">
                <a:latin typeface="Times New Roman"/>
                <a:cs typeface="Times New Roman"/>
              </a:rPr>
              <a:t>a graphical extension to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modeling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simulation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systems.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Simulink, systems </a:t>
            </a:r>
            <a:r>
              <a:rPr dirty="0" sz="1200">
                <a:latin typeface="Times New Roman"/>
                <a:cs typeface="Times New Roman"/>
              </a:rPr>
              <a:t>are drawn on screen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block </a:t>
            </a:r>
            <a:r>
              <a:rPr dirty="0" sz="1200" spc="-5">
                <a:latin typeface="Times New Roman"/>
                <a:cs typeface="Times New Roman"/>
              </a:rPr>
              <a:t>diagrams.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elements </a:t>
            </a:r>
            <a:r>
              <a:rPr dirty="0" sz="1200">
                <a:latin typeface="Times New Roman"/>
                <a:cs typeface="Times New Roman"/>
              </a:rPr>
              <a:t>of block  </a:t>
            </a:r>
            <a:r>
              <a:rPr dirty="0" sz="1200" spc="-5">
                <a:latin typeface="Times New Roman"/>
                <a:cs typeface="Times New Roman"/>
              </a:rPr>
              <a:t>diagrams </a:t>
            </a:r>
            <a:r>
              <a:rPr dirty="0" sz="1200">
                <a:latin typeface="Times New Roman"/>
                <a:cs typeface="Times New Roman"/>
              </a:rPr>
              <a:t>are available, such </a:t>
            </a:r>
            <a:r>
              <a:rPr dirty="0" sz="1200" spc="-5">
                <a:latin typeface="Times New Roman"/>
                <a:cs typeface="Times New Roman"/>
              </a:rPr>
              <a:t>as transfer </a:t>
            </a:r>
            <a:r>
              <a:rPr dirty="0" sz="1200">
                <a:latin typeface="Times New Roman"/>
                <a:cs typeface="Times New Roman"/>
              </a:rPr>
              <a:t>functions, summing junctions, etc.,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well </a:t>
            </a:r>
            <a:r>
              <a:rPr dirty="0" sz="1200" spc="-5">
                <a:latin typeface="Times New Roman"/>
                <a:cs typeface="Times New Roman"/>
              </a:rPr>
              <a:t>as  </a:t>
            </a:r>
            <a:r>
              <a:rPr dirty="0" sz="1200">
                <a:latin typeface="Times New Roman"/>
                <a:cs typeface="Times New Roman"/>
              </a:rPr>
              <a:t>virtual input and output devices </a:t>
            </a:r>
            <a:r>
              <a:rPr dirty="0" sz="1200" spc="-5">
                <a:latin typeface="Times New Roman"/>
                <a:cs typeface="Times New Roman"/>
              </a:rPr>
              <a:t>such as function generators </a:t>
            </a:r>
            <a:r>
              <a:rPr dirty="0" sz="1200">
                <a:latin typeface="Times New Roman"/>
                <a:cs typeface="Times New Roman"/>
              </a:rPr>
              <a:t>and oscilloscopes. These  </a:t>
            </a:r>
            <a:r>
              <a:rPr dirty="0" sz="1200" spc="-5">
                <a:latin typeface="Times New Roman"/>
                <a:cs typeface="Times New Roman"/>
              </a:rPr>
              <a:t>virtual devices will </a:t>
            </a:r>
            <a:r>
              <a:rPr dirty="0" sz="1200">
                <a:latin typeface="Times New Roman"/>
                <a:cs typeface="Times New Roman"/>
              </a:rPr>
              <a:t>allow you to perform </a:t>
            </a:r>
            <a:r>
              <a:rPr dirty="0" sz="1200" spc="-5">
                <a:latin typeface="Times New Roman"/>
                <a:cs typeface="Times New Roman"/>
              </a:rPr>
              <a:t>simulations </a:t>
            </a:r>
            <a:r>
              <a:rPr dirty="0" sz="1200">
                <a:latin typeface="Times New Roman"/>
                <a:cs typeface="Times New Roman"/>
              </a:rPr>
              <a:t>of the models you </a:t>
            </a:r>
            <a:r>
              <a:rPr dirty="0" sz="1200" spc="-5">
                <a:latin typeface="Times New Roman"/>
                <a:cs typeface="Times New Roman"/>
              </a:rPr>
              <a:t>will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build.</a:t>
            </a:r>
            <a:endParaRPr sz="1200">
              <a:latin typeface="Times New Roman"/>
              <a:cs typeface="Times New Roman"/>
            </a:endParaRPr>
          </a:p>
          <a:p>
            <a:pPr marL="12700" marR="160020">
              <a:lnSpc>
                <a:spcPts val="1380"/>
              </a:lnSpc>
              <a:spcBef>
                <a:spcPts val="35"/>
              </a:spcBef>
            </a:pPr>
            <a:r>
              <a:rPr dirty="0" sz="1200" spc="-5">
                <a:latin typeface="Times New Roman"/>
                <a:cs typeface="Times New Roman"/>
              </a:rPr>
              <a:t>Simulink is </a:t>
            </a:r>
            <a:r>
              <a:rPr dirty="0" sz="1200">
                <a:latin typeface="Times New Roman"/>
                <a:cs typeface="Times New Roman"/>
              </a:rPr>
              <a:t>integrated with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and data can be easily </a:t>
            </a:r>
            <a:r>
              <a:rPr dirty="0" sz="1200">
                <a:latin typeface="Times New Roman"/>
                <a:cs typeface="Times New Roman"/>
              </a:rPr>
              <a:t>transferred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programs.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tutorial, we will apply Simulink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examples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modeled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systems,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50"/>
              </a:lnSpc>
            </a:pPr>
            <a:r>
              <a:rPr dirty="0" sz="1200">
                <a:latin typeface="Times New Roman"/>
                <a:cs typeface="Times New Roman"/>
              </a:rPr>
              <a:t>then build controllers, and </a:t>
            </a:r>
            <a:r>
              <a:rPr dirty="0" sz="1200" spc="-5">
                <a:latin typeface="Times New Roman"/>
                <a:cs typeface="Times New Roman"/>
              </a:rPr>
              <a:t>simulate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systems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Starting</a:t>
            </a:r>
            <a:r>
              <a:rPr dirty="0" sz="1800" spc="-10" b="1">
                <a:latin typeface="Times New Roman"/>
                <a:cs typeface="Times New Roman"/>
              </a:rPr>
              <a:t> Simulink</a:t>
            </a:r>
            <a:endParaRPr sz="1800">
              <a:latin typeface="Times New Roman"/>
              <a:cs typeface="Times New Roman"/>
            </a:endParaRPr>
          </a:p>
          <a:p>
            <a:pPr marL="12700" marR="459105">
              <a:lnSpc>
                <a:spcPts val="1380"/>
              </a:lnSpc>
              <a:spcBef>
                <a:spcPts val="1435"/>
              </a:spcBef>
            </a:pPr>
            <a:r>
              <a:rPr dirty="0" sz="1200" spc="-5">
                <a:latin typeface="Times New Roman"/>
                <a:cs typeface="Times New Roman"/>
              </a:rPr>
              <a:t>Simulink is </a:t>
            </a:r>
            <a:r>
              <a:rPr dirty="0" sz="1200">
                <a:latin typeface="Times New Roman"/>
                <a:cs typeface="Times New Roman"/>
              </a:rPr>
              <a:t>started from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command </a:t>
            </a:r>
            <a:r>
              <a:rPr dirty="0" sz="1200" spc="-5">
                <a:latin typeface="Times New Roman"/>
                <a:cs typeface="Times New Roman"/>
              </a:rPr>
              <a:t>prompt </a:t>
            </a:r>
            <a:r>
              <a:rPr dirty="0" sz="1200">
                <a:latin typeface="Times New Roman"/>
                <a:cs typeface="Times New Roman"/>
              </a:rPr>
              <a:t>by entering the </a:t>
            </a:r>
            <a:r>
              <a:rPr dirty="0" sz="1200" spc="-5">
                <a:latin typeface="Times New Roman"/>
                <a:cs typeface="Times New Roman"/>
              </a:rPr>
              <a:t>following  </a:t>
            </a:r>
            <a:r>
              <a:rPr dirty="0" sz="1200">
                <a:latin typeface="Times New Roman"/>
                <a:cs typeface="Times New Roman"/>
              </a:rPr>
              <a:t>command: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469900">
              <a:lnSpc>
                <a:spcPts val="1195"/>
              </a:lnSpc>
            </a:pPr>
            <a:r>
              <a:rPr dirty="0" sz="1000" spc="-5">
                <a:latin typeface="Courier New"/>
                <a:cs typeface="Courier New"/>
              </a:rPr>
              <a:t>simulink</a:t>
            </a:r>
            <a:endParaRPr sz="1000">
              <a:latin typeface="Courier New"/>
              <a:cs typeface="Courier New"/>
            </a:endParaRPr>
          </a:p>
          <a:p>
            <a:pPr marL="12700" marR="297815">
              <a:lnSpc>
                <a:spcPts val="1380"/>
              </a:lnSpc>
              <a:spcBef>
                <a:spcPts val="90"/>
              </a:spcBef>
            </a:pPr>
            <a:r>
              <a:rPr dirty="0" sz="1200">
                <a:latin typeface="Times New Roman"/>
                <a:cs typeface="Times New Roman"/>
              </a:rPr>
              <a:t>Alternatively, you can hit the </a:t>
            </a:r>
            <a:r>
              <a:rPr dirty="0" sz="1200" spc="-5">
                <a:latin typeface="Times New Roman"/>
                <a:cs typeface="Times New Roman"/>
              </a:rPr>
              <a:t>New Simulink </a:t>
            </a:r>
            <a:r>
              <a:rPr dirty="0" sz="1200">
                <a:latin typeface="Times New Roman"/>
                <a:cs typeface="Times New Roman"/>
              </a:rPr>
              <a:t>Model button at the top of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 </a:t>
            </a:r>
            <a:r>
              <a:rPr dirty="0" sz="1200">
                <a:latin typeface="Times New Roman"/>
                <a:cs typeface="Times New Roman"/>
              </a:rPr>
              <a:t>command </a:t>
            </a:r>
            <a:r>
              <a:rPr dirty="0" sz="1200" spc="-5">
                <a:latin typeface="Times New Roman"/>
                <a:cs typeface="Times New Roman"/>
              </a:rPr>
              <a:t>window as shown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below: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86177" y="4683251"/>
            <a:ext cx="3400043" cy="25229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30300" y="7182864"/>
            <a:ext cx="544004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When it </a:t>
            </a:r>
            <a:r>
              <a:rPr dirty="0" sz="1200" spc="-5">
                <a:latin typeface="Times New Roman"/>
                <a:cs typeface="Times New Roman"/>
              </a:rPr>
              <a:t>starts, Simulink </a:t>
            </a:r>
            <a:r>
              <a:rPr dirty="0" sz="1200">
                <a:latin typeface="Times New Roman"/>
                <a:cs typeface="Times New Roman"/>
              </a:rPr>
              <a:t>brings up </a:t>
            </a:r>
            <a:r>
              <a:rPr dirty="0" sz="1200" spc="-5">
                <a:latin typeface="Times New Roman"/>
                <a:cs typeface="Times New Roman"/>
              </a:rPr>
              <a:t>two windows. </a:t>
            </a:r>
            <a:r>
              <a:rPr dirty="0" sz="1200">
                <a:latin typeface="Times New Roman"/>
                <a:cs typeface="Times New Roman"/>
              </a:rPr>
              <a:t>The first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main </a:t>
            </a:r>
            <a:r>
              <a:rPr dirty="0" sz="1200">
                <a:latin typeface="Times New Roman"/>
                <a:cs typeface="Times New Roman"/>
              </a:rPr>
              <a:t>Simulink window,  which appears </a:t>
            </a:r>
            <a:r>
              <a:rPr dirty="0" sz="1200" spc="-5">
                <a:latin typeface="Times New Roman"/>
                <a:cs typeface="Times New Roman"/>
              </a:rPr>
              <a:t>as shown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similar </a:t>
            </a:r>
            <a:r>
              <a:rPr dirty="0" sz="1200">
                <a:latin typeface="Times New Roman"/>
                <a:cs typeface="Times New Roman"/>
              </a:rPr>
              <a:t>to this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different versions of the software are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found: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889507"/>
            <a:ext cx="41738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Double-click on the </a:t>
            </a:r>
            <a:r>
              <a:rPr dirty="0" sz="1200" spc="-5">
                <a:latin typeface="Times New Roman"/>
                <a:cs typeface="Times New Roman"/>
              </a:rPr>
              <a:t>Sources </a:t>
            </a:r>
            <a:r>
              <a:rPr dirty="0" sz="1200">
                <a:latin typeface="Times New Roman"/>
                <a:cs typeface="Times New Roman"/>
              </a:rPr>
              <a:t>icon in the </a:t>
            </a:r>
            <a:r>
              <a:rPr dirty="0" sz="1200" spc="-5">
                <a:latin typeface="Times New Roman"/>
                <a:cs typeface="Times New Roman"/>
              </a:rPr>
              <a:t>main </a:t>
            </a:r>
            <a:r>
              <a:rPr dirty="0" sz="1200">
                <a:latin typeface="Times New Roman"/>
                <a:cs typeface="Times New Roman"/>
              </a:rPr>
              <a:t>Simulink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window.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00200" y="1088897"/>
            <a:ext cx="4267199" cy="1705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87500" y="2769361"/>
            <a:ext cx="482092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opens </a:t>
            </a:r>
            <a:r>
              <a:rPr dirty="0" sz="1200">
                <a:latin typeface="Times New Roman"/>
                <a:cs typeface="Times New Roman"/>
              </a:rPr>
              <a:t>the Sources </a:t>
            </a:r>
            <a:r>
              <a:rPr dirty="0" sz="1200" spc="-5">
                <a:latin typeface="Times New Roman"/>
                <a:cs typeface="Times New Roman"/>
              </a:rPr>
              <a:t>window which </a:t>
            </a:r>
            <a:r>
              <a:rPr dirty="0" sz="1200">
                <a:latin typeface="Times New Roman"/>
                <a:cs typeface="Times New Roman"/>
              </a:rPr>
              <a:t>contains the </a:t>
            </a:r>
            <a:r>
              <a:rPr dirty="0" sz="1200" spc="-5">
                <a:latin typeface="Times New Roman"/>
                <a:cs typeface="Times New Roman"/>
              </a:rPr>
              <a:t>Sources Block </a:t>
            </a:r>
            <a:r>
              <a:rPr dirty="0" sz="1200">
                <a:latin typeface="Times New Roman"/>
                <a:cs typeface="Times New Roman"/>
              </a:rPr>
              <a:t>Library.  Sources are used to generate signals. Click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here</a:t>
            </a:r>
            <a:r>
              <a:rPr dirty="0" sz="120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more information on </a:t>
            </a:r>
            <a:r>
              <a:rPr dirty="0" sz="1200">
                <a:latin typeface="Times New Roman"/>
                <a:cs typeface="Times New Roman"/>
              </a:rPr>
              <a:t>block  </a:t>
            </a:r>
            <a:r>
              <a:rPr dirty="0" sz="1200" spc="-5">
                <a:latin typeface="Times New Roman"/>
                <a:cs typeface="Times New Roman"/>
              </a:rPr>
              <a:t>libraries.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199" y="3320033"/>
            <a:ext cx="2143505" cy="42100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889507"/>
            <a:ext cx="497967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41300" marR="5080" indent="-228600">
              <a:lnSpc>
                <a:spcPts val="1380"/>
              </a:lnSpc>
              <a:spcBef>
                <a:spcPts val="195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Drag the Step block from the </a:t>
            </a:r>
            <a:r>
              <a:rPr dirty="0" sz="1200" spc="-5">
                <a:latin typeface="Times New Roman"/>
                <a:cs typeface="Times New Roman"/>
              </a:rPr>
              <a:t>sources window </a:t>
            </a:r>
            <a:r>
              <a:rPr dirty="0" sz="1200">
                <a:latin typeface="Times New Roman"/>
                <a:cs typeface="Times New Roman"/>
              </a:rPr>
              <a:t>into the left side of your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model  </a:t>
            </a:r>
            <a:r>
              <a:rPr dirty="0" sz="1200" spc="-5">
                <a:latin typeface="Times New Roman"/>
                <a:cs typeface="Times New Roman"/>
              </a:rPr>
              <a:t>window.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00200" y="1264157"/>
            <a:ext cx="5067299" cy="2218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58900" y="3458971"/>
            <a:ext cx="5215255" cy="14351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41300" marR="17145" indent="-228600">
              <a:lnSpc>
                <a:spcPts val="1380"/>
              </a:lnSpc>
              <a:spcBef>
                <a:spcPts val="195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Double-click on the Linear icon in the </a:t>
            </a:r>
            <a:r>
              <a:rPr dirty="0" sz="1200" spc="-5">
                <a:latin typeface="Times New Roman"/>
                <a:cs typeface="Times New Roman"/>
              </a:rPr>
              <a:t>main </a:t>
            </a:r>
            <a:r>
              <a:rPr dirty="0" sz="1200">
                <a:latin typeface="Times New Roman"/>
                <a:cs typeface="Times New Roman"/>
              </a:rPr>
              <a:t>Simulink </a:t>
            </a:r>
            <a:r>
              <a:rPr dirty="0" sz="1200" spc="-5">
                <a:latin typeface="Times New Roman"/>
                <a:cs typeface="Times New Roman"/>
              </a:rPr>
              <a:t>window </a:t>
            </a:r>
            <a:r>
              <a:rPr dirty="0" sz="1200">
                <a:latin typeface="Times New Roman"/>
                <a:cs typeface="Times New Roman"/>
              </a:rPr>
              <a:t>to open the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Linear  Block Library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window.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Drag the Sum, Gain, and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instances of the Transfer </a:t>
            </a:r>
            <a:r>
              <a:rPr dirty="0" sz="1200" spc="-5">
                <a:latin typeface="Times New Roman"/>
                <a:cs typeface="Times New Roman"/>
              </a:rPr>
              <a:t>Fcn </a:t>
            </a:r>
            <a:r>
              <a:rPr dirty="0" sz="1200">
                <a:latin typeface="Times New Roman"/>
                <a:cs typeface="Times New Roman"/>
              </a:rPr>
              <a:t>(drag it </a:t>
            </a:r>
            <a:r>
              <a:rPr dirty="0" sz="1200" spc="-5">
                <a:latin typeface="Times New Roman"/>
                <a:cs typeface="Times New Roman"/>
              </a:rPr>
              <a:t>two times)  </a:t>
            </a:r>
            <a:r>
              <a:rPr dirty="0" sz="1200">
                <a:latin typeface="Times New Roman"/>
                <a:cs typeface="Times New Roman"/>
              </a:rPr>
              <a:t>into your </a:t>
            </a:r>
            <a:r>
              <a:rPr dirty="0" sz="1200" spc="-5">
                <a:latin typeface="Times New Roman"/>
                <a:cs typeface="Times New Roman"/>
              </a:rPr>
              <a:t>model window </a:t>
            </a:r>
            <a:r>
              <a:rPr dirty="0" sz="1200">
                <a:latin typeface="Times New Roman"/>
                <a:cs typeface="Times New Roman"/>
              </a:rPr>
              <a:t>arranged </a:t>
            </a:r>
            <a:r>
              <a:rPr dirty="0" sz="1200" spc="-5">
                <a:latin typeface="Times New Roman"/>
                <a:cs typeface="Times New Roman"/>
              </a:rPr>
              <a:t>approximately as shown </a:t>
            </a:r>
            <a:r>
              <a:rPr dirty="0" sz="1200">
                <a:latin typeface="Times New Roman"/>
                <a:cs typeface="Times New Roman"/>
              </a:rPr>
              <a:t>below. The exact  </a:t>
            </a:r>
            <a:r>
              <a:rPr dirty="0" sz="1200" spc="-5">
                <a:latin typeface="Times New Roman"/>
                <a:cs typeface="Times New Roman"/>
              </a:rPr>
              <a:t>alignment 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since it can be </a:t>
            </a:r>
            <a:r>
              <a:rPr dirty="0" sz="1200" spc="-5">
                <a:latin typeface="Times New Roman"/>
                <a:cs typeface="Times New Roman"/>
              </a:rPr>
              <a:t>changed later. Just try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get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correct  </a:t>
            </a:r>
            <a:r>
              <a:rPr dirty="0" sz="1200">
                <a:latin typeface="Times New Roman"/>
                <a:cs typeface="Times New Roman"/>
              </a:rPr>
              <a:t>relative positions. Notice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second Transfer Function block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a 1 after </a:t>
            </a:r>
            <a:r>
              <a:rPr dirty="0" sz="1200" spc="-5">
                <a:latin typeface="Times New Roman"/>
                <a:cs typeface="Times New Roman"/>
              </a:rPr>
              <a:t>its  name. </a:t>
            </a:r>
            <a:r>
              <a:rPr dirty="0" sz="1200">
                <a:latin typeface="Times New Roman"/>
                <a:cs typeface="Times New Roman"/>
              </a:rPr>
              <a:t>Since no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blocks </a:t>
            </a:r>
            <a:r>
              <a:rPr dirty="0" sz="1200" spc="-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have the </a:t>
            </a:r>
            <a:r>
              <a:rPr dirty="0" sz="1200" spc="-5">
                <a:latin typeface="Times New Roman"/>
                <a:cs typeface="Times New Roman"/>
              </a:rPr>
              <a:t>same name, Simulink automatically  </a:t>
            </a:r>
            <a:r>
              <a:rPr dirty="0" sz="1200">
                <a:latin typeface="Times New Roman"/>
                <a:cs typeface="Times New Roman"/>
              </a:rPr>
              <a:t>appends numbers following the </a:t>
            </a:r>
            <a:r>
              <a:rPr dirty="0" sz="1200" spc="-5">
                <a:latin typeface="Times New Roman"/>
                <a:cs typeface="Times New Roman"/>
              </a:rPr>
              <a:t>names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blocks </a:t>
            </a:r>
            <a:r>
              <a:rPr dirty="0" sz="1200">
                <a:latin typeface="Times New Roman"/>
                <a:cs typeface="Times New Roman"/>
              </a:rPr>
              <a:t>to differentiate between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199" y="4885943"/>
            <a:ext cx="5067300" cy="2219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58900" y="7080756"/>
            <a:ext cx="508444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41300" marR="5080" indent="-228600">
              <a:lnSpc>
                <a:spcPts val="1380"/>
              </a:lnSpc>
              <a:spcBef>
                <a:spcPts val="195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Double-click on the </a:t>
            </a:r>
            <a:r>
              <a:rPr dirty="0" sz="1200" spc="-5">
                <a:latin typeface="Times New Roman"/>
                <a:cs typeface="Times New Roman"/>
              </a:rPr>
              <a:t>Sinks </a:t>
            </a:r>
            <a:r>
              <a:rPr dirty="0" sz="1200">
                <a:latin typeface="Times New Roman"/>
                <a:cs typeface="Times New Roman"/>
              </a:rPr>
              <a:t>icon in the </a:t>
            </a:r>
            <a:r>
              <a:rPr dirty="0" sz="1200" spc="-5">
                <a:latin typeface="Times New Roman"/>
                <a:cs typeface="Times New Roman"/>
              </a:rPr>
              <a:t>main </a:t>
            </a:r>
            <a:r>
              <a:rPr dirty="0" sz="1200">
                <a:latin typeface="Times New Roman"/>
                <a:cs typeface="Times New Roman"/>
              </a:rPr>
              <a:t>Simulink </a:t>
            </a:r>
            <a:r>
              <a:rPr dirty="0" sz="1200" spc="-5">
                <a:latin typeface="Times New Roman"/>
                <a:cs typeface="Times New Roman"/>
              </a:rPr>
              <a:t>window </a:t>
            </a:r>
            <a:r>
              <a:rPr dirty="0" sz="1200">
                <a:latin typeface="Times New Roman"/>
                <a:cs typeface="Times New Roman"/>
              </a:rPr>
              <a:t>to open the </a:t>
            </a:r>
            <a:r>
              <a:rPr dirty="0" sz="1200" spc="-5">
                <a:latin typeface="Times New Roman"/>
                <a:cs typeface="Times New Roman"/>
              </a:rPr>
              <a:t>Sinks  </a:t>
            </a:r>
            <a:r>
              <a:rPr dirty="0" sz="1200" spc="-10">
                <a:latin typeface="Times New Roman"/>
                <a:cs typeface="Times New Roman"/>
              </a:rPr>
              <a:t>window.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889507"/>
            <a:ext cx="4148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Drag the Scope block into the </a:t>
            </a:r>
            <a:r>
              <a:rPr dirty="0" sz="1200" spc="-5">
                <a:latin typeface="Times New Roman"/>
                <a:cs typeface="Times New Roman"/>
              </a:rPr>
              <a:t>right side of your </a:t>
            </a:r>
            <a:r>
              <a:rPr dirty="0" sz="1200">
                <a:latin typeface="Times New Roman"/>
                <a:cs typeface="Times New Roman"/>
              </a:rPr>
              <a:t>model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window.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00199" y="1088897"/>
            <a:ext cx="5067300" cy="2218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3462782"/>
            <a:ext cx="5467985" cy="2162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b="1">
                <a:latin typeface="Times New Roman"/>
                <a:cs typeface="Times New Roman"/>
              </a:rPr>
              <a:t>Modify</a:t>
            </a:r>
            <a:r>
              <a:rPr dirty="0" sz="1350" spc="-10" b="1">
                <a:latin typeface="Times New Roman"/>
                <a:cs typeface="Times New Roman"/>
              </a:rPr>
              <a:t> </a:t>
            </a:r>
            <a:r>
              <a:rPr dirty="0" sz="1350" b="1">
                <a:latin typeface="Times New Roman"/>
                <a:cs typeface="Times New Roman"/>
              </a:rPr>
              <a:t>Blocks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dirty="0" sz="1200" spc="-5">
                <a:latin typeface="Times New Roman"/>
                <a:cs typeface="Times New Roman"/>
              </a:rPr>
              <a:t>Follow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steps </a:t>
            </a:r>
            <a:r>
              <a:rPr dirty="0" sz="1200">
                <a:latin typeface="Times New Roman"/>
                <a:cs typeface="Times New Roman"/>
              </a:rPr>
              <a:t>to properly </a:t>
            </a:r>
            <a:r>
              <a:rPr dirty="0" sz="1200" spc="-5">
                <a:latin typeface="Times New Roman"/>
                <a:cs typeface="Times New Roman"/>
              </a:rPr>
              <a:t>modify </a:t>
            </a:r>
            <a:r>
              <a:rPr dirty="0" sz="1200">
                <a:latin typeface="Times New Roman"/>
                <a:cs typeface="Times New Roman"/>
              </a:rPr>
              <a:t>the blocks in your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model.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469900" marR="516255" indent="-228600">
              <a:lnSpc>
                <a:spcPts val="137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Double-click your Sum block. Since you </a:t>
            </a:r>
            <a:r>
              <a:rPr dirty="0" sz="1200">
                <a:latin typeface="Times New Roman"/>
                <a:cs typeface="Times New Roman"/>
              </a:rPr>
              <a:t>will want the </a:t>
            </a:r>
            <a:r>
              <a:rPr dirty="0" sz="1200" spc="-5">
                <a:latin typeface="Times New Roman"/>
                <a:cs typeface="Times New Roman"/>
              </a:rPr>
              <a:t>second </a:t>
            </a:r>
            <a:r>
              <a:rPr dirty="0" sz="1200">
                <a:latin typeface="Times New Roman"/>
                <a:cs typeface="Times New Roman"/>
              </a:rPr>
              <a:t>input to </a:t>
            </a:r>
            <a:r>
              <a:rPr dirty="0" sz="1200" spc="-5">
                <a:latin typeface="Times New Roman"/>
                <a:cs typeface="Times New Roman"/>
              </a:rPr>
              <a:t>be  </a:t>
            </a:r>
            <a:r>
              <a:rPr dirty="0" sz="1200">
                <a:latin typeface="Times New Roman"/>
                <a:cs typeface="Times New Roman"/>
              </a:rPr>
              <a:t>subtracted, enter +- into the list of </a:t>
            </a:r>
            <a:r>
              <a:rPr dirty="0" sz="1200" spc="-5">
                <a:latin typeface="Times New Roman"/>
                <a:cs typeface="Times New Roman"/>
              </a:rPr>
              <a:t>signs </a:t>
            </a:r>
            <a:r>
              <a:rPr dirty="0" sz="1200">
                <a:latin typeface="Times New Roman"/>
                <a:cs typeface="Times New Roman"/>
              </a:rPr>
              <a:t>field. Close the dialog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box.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2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Double-click your Gain block. Change the gain to 2.5 and close the dialog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box.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Double-click the </a:t>
            </a:r>
            <a:r>
              <a:rPr dirty="0" sz="1200" spc="-5">
                <a:latin typeface="Times New Roman"/>
                <a:cs typeface="Times New Roman"/>
              </a:rPr>
              <a:t>leftmost </a:t>
            </a:r>
            <a:r>
              <a:rPr dirty="0" sz="1200">
                <a:latin typeface="Times New Roman"/>
                <a:cs typeface="Times New Roman"/>
              </a:rPr>
              <a:t>Transfer </a:t>
            </a:r>
            <a:r>
              <a:rPr dirty="0" sz="1200" spc="-5">
                <a:latin typeface="Times New Roman"/>
                <a:cs typeface="Times New Roman"/>
              </a:rPr>
              <a:t>Function </a:t>
            </a:r>
            <a:r>
              <a:rPr dirty="0" sz="1200">
                <a:latin typeface="Times New Roman"/>
                <a:cs typeface="Times New Roman"/>
              </a:rPr>
              <a:t>block. Change the </a:t>
            </a:r>
            <a:r>
              <a:rPr dirty="0" sz="1200" spc="-5">
                <a:latin typeface="Times New Roman"/>
                <a:cs typeface="Times New Roman"/>
              </a:rPr>
              <a:t>numerator </a:t>
            </a:r>
            <a:r>
              <a:rPr dirty="0" sz="1200">
                <a:latin typeface="Times New Roman"/>
                <a:cs typeface="Times New Roman"/>
              </a:rPr>
              <a:t>to [1 2]  and the </a:t>
            </a:r>
            <a:r>
              <a:rPr dirty="0" sz="1200" spc="-5">
                <a:latin typeface="Times New Roman"/>
                <a:cs typeface="Times New Roman"/>
              </a:rPr>
              <a:t>denominator </a:t>
            </a:r>
            <a:r>
              <a:rPr dirty="0" sz="1200">
                <a:latin typeface="Times New Roman"/>
                <a:cs typeface="Times New Roman"/>
              </a:rPr>
              <a:t>to [1 0]. Close the dialog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box.</a:t>
            </a:r>
            <a:endParaRPr sz="1200">
              <a:latin typeface="Times New Roman"/>
              <a:cs typeface="Times New Roman"/>
            </a:endParaRPr>
          </a:p>
          <a:p>
            <a:pPr marL="469900" marR="1143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Double-click the rightmost Transfer Function block. Leave the </a:t>
            </a:r>
            <a:r>
              <a:rPr dirty="0" sz="1200" spc="-5">
                <a:latin typeface="Times New Roman"/>
                <a:cs typeface="Times New Roman"/>
              </a:rPr>
              <a:t>numerator </a:t>
            </a:r>
            <a:r>
              <a:rPr dirty="0" sz="1200">
                <a:latin typeface="Times New Roman"/>
                <a:cs typeface="Times New Roman"/>
              </a:rPr>
              <a:t>[1],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but  change the </a:t>
            </a:r>
            <a:r>
              <a:rPr dirty="0" sz="1200" spc="-5">
                <a:latin typeface="Times New Roman"/>
                <a:cs typeface="Times New Roman"/>
              </a:rPr>
              <a:t>denominator </a:t>
            </a:r>
            <a:r>
              <a:rPr dirty="0" sz="1200">
                <a:latin typeface="Times New Roman"/>
                <a:cs typeface="Times New Roman"/>
              </a:rPr>
              <a:t>to [1 2 4]. Close the dialog box. Your model should  appear</a:t>
            </a:r>
            <a:r>
              <a:rPr dirty="0" sz="1200" spc="-5">
                <a:latin typeface="Times New Roman"/>
                <a:cs typeface="Times New Roman"/>
              </a:rPr>
              <a:t> as: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199" y="5616701"/>
            <a:ext cx="5067300" cy="2219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58900" y="7811516"/>
            <a:ext cx="5106670" cy="73342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241300" marR="5080" indent="-228600">
              <a:lnSpc>
                <a:spcPct val="95700"/>
              </a:lnSpc>
              <a:spcBef>
                <a:spcPts val="160"/>
              </a:spcBef>
              <a:buSzPct val="83333"/>
              <a:buFont typeface="Symbol"/>
              <a:buChar char=""/>
              <a:tabLst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Change the </a:t>
            </a:r>
            <a:r>
              <a:rPr dirty="0" sz="1200" spc="-5">
                <a:latin typeface="Times New Roman"/>
                <a:cs typeface="Times New Roman"/>
              </a:rPr>
              <a:t>name </a:t>
            </a:r>
            <a:r>
              <a:rPr dirty="0" sz="1200">
                <a:latin typeface="Times New Roman"/>
                <a:cs typeface="Times New Roman"/>
              </a:rPr>
              <a:t>of the first Transfer Function block by clicking on the </a:t>
            </a:r>
            <a:r>
              <a:rPr dirty="0" sz="1200" spc="-5">
                <a:latin typeface="Times New Roman"/>
                <a:cs typeface="Times New Roman"/>
              </a:rPr>
              <a:t>words  "Transfer Fcn". A </a:t>
            </a:r>
            <a:r>
              <a:rPr dirty="0" sz="1200">
                <a:latin typeface="Times New Roman"/>
                <a:cs typeface="Times New Roman"/>
              </a:rPr>
              <a:t>box and an editing cursor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appear on the </a:t>
            </a:r>
            <a:r>
              <a:rPr dirty="0" sz="1200" spc="-5">
                <a:latin typeface="Times New Roman"/>
                <a:cs typeface="Times New Roman"/>
              </a:rPr>
              <a:t>block's </a:t>
            </a:r>
            <a:r>
              <a:rPr dirty="0" sz="1200">
                <a:latin typeface="Times New Roman"/>
                <a:cs typeface="Times New Roman"/>
              </a:rPr>
              <a:t>name </a:t>
            </a:r>
            <a:r>
              <a:rPr dirty="0" sz="1200" spc="-5">
                <a:latin typeface="Times New Roman"/>
                <a:cs typeface="Times New Roman"/>
              </a:rPr>
              <a:t>as  shown </a:t>
            </a:r>
            <a:r>
              <a:rPr dirty="0" sz="1200">
                <a:latin typeface="Times New Roman"/>
                <a:cs typeface="Times New Roman"/>
              </a:rPr>
              <a:t>below.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the keyboard (the </a:t>
            </a:r>
            <a:r>
              <a:rPr dirty="0" sz="1200" spc="-5">
                <a:latin typeface="Times New Roman"/>
                <a:cs typeface="Times New Roman"/>
              </a:rPr>
              <a:t>mouse is </a:t>
            </a:r>
            <a:r>
              <a:rPr dirty="0" sz="1200">
                <a:latin typeface="Times New Roman"/>
                <a:cs typeface="Times New Roman"/>
              </a:rPr>
              <a:t>also useful) to delete the existing  </a:t>
            </a:r>
            <a:r>
              <a:rPr dirty="0" sz="1200" spc="-5">
                <a:latin typeface="Times New Roman"/>
                <a:cs typeface="Times New Roman"/>
              </a:rPr>
              <a:t>name </a:t>
            </a:r>
            <a:r>
              <a:rPr dirty="0" sz="1200">
                <a:latin typeface="Times New Roman"/>
                <a:cs typeface="Times New Roman"/>
              </a:rPr>
              <a:t>and type in the </a:t>
            </a:r>
            <a:r>
              <a:rPr dirty="0" sz="1200" spc="-5">
                <a:latin typeface="Times New Roman"/>
                <a:cs typeface="Times New Roman"/>
              </a:rPr>
              <a:t>new name, "PI Controller". </a:t>
            </a:r>
            <a:r>
              <a:rPr dirty="0" sz="1200">
                <a:latin typeface="Times New Roman"/>
                <a:cs typeface="Times New Roman"/>
              </a:rPr>
              <a:t>Click </a:t>
            </a:r>
            <a:r>
              <a:rPr dirty="0" sz="1200" spc="-5">
                <a:latin typeface="Times New Roman"/>
                <a:cs typeface="Times New Roman"/>
              </a:rPr>
              <a:t>anywhere </a:t>
            </a:r>
            <a:r>
              <a:rPr dirty="0" sz="1200">
                <a:latin typeface="Times New Roman"/>
                <a:cs typeface="Times New Roman"/>
              </a:rPr>
              <a:t>outside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500" y="889507"/>
            <a:ext cx="1663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name </a:t>
            </a:r>
            <a:r>
              <a:rPr dirty="0" sz="1200">
                <a:latin typeface="Times New Roman"/>
                <a:cs typeface="Times New Roman"/>
              </a:rPr>
              <a:t>box to finish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editing.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00200" y="1088897"/>
            <a:ext cx="5067299" cy="2218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58900" y="3283710"/>
            <a:ext cx="523494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41300" marR="5080" indent="-228600">
              <a:lnSpc>
                <a:spcPts val="1380"/>
              </a:lnSpc>
              <a:spcBef>
                <a:spcPts val="195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Similarly, </a:t>
            </a:r>
            <a:r>
              <a:rPr dirty="0" sz="1200">
                <a:latin typeface="Times New Roman"/>
                <a:cs typeface="Times New Roman"/>
              </a:rPr>
              <a:t>change the </a:t>
            </a:r>
            <a:r>
              <a:rPr dirty="0" sz="1200" spc="-5">
                <a:latin typeface="Times New Roman"/>
                <a:cs typeface="Times New Roman"/>
              </a:rPr>
              <a:t>name </a:t>
            </a:r>
            <a:r>
              <a:rPr dirty="0" sz="1200">
                <a:latin typeface="Times New Roman"/>
                <a:cs typeface="Times New Roman"/>
              </a:rPr>
              <a:t>of the second Transfer Function block from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"Transfer  </a:t>
            </a:r>
            <a:r>
              <a:rPr dirty="0" sz="1200" spc="-5">
                <a:latin typeface="Times New Roman"/>
                <a:cs typeface="Times New Roman"/>
              </a:rPr>
              <a:t>Fcn1"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"Plant". Now, </a:t>
            </a:r>
            <a:r>
              <a:rPr dirty="0" sz="1200">
                <a:latin typeface="Times New Roman"/>
                <a:cs typeface="Times New Roman"/>
              </a:rPr>
              <a:t>all the blocks are entered properly. Your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should  appear</a:t>
            </a:r>
            <a:r>
              <a:rPr dirty="0" sz="1200" spc="-5">
                <a:latin typeface="Times New Roman"/>
                <a:cs typeface="Times New Roman"/>
              </a:rPr>
              <a:t> as: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199" y="3833621"/>
            <a:ext cx="5067300" cy="2219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6207504"/>
            <a:ext cx="5478145" cy="1637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latin typeface="Times New Roman"/>
                <a:cs typeface="Times New Roman"/>
              </a:rPr>
              <a:t>Connecting Blocks with</a:t>
            </a:r>
            <a:r>
              <a:rPr dirty="0" sz="1350" b="1">
                <a:latin typeface="Times New Roman"/>
                <a:cs typeface="Times New Roman"/>
              </a:rPr>
              <a:t> </a:t>
            </a:r>
            <a:r>
              <a:rPr dirty="0" sz="1350" spc="-5" b="1">
                <a:latin typeface="Times New Roman"/>
                <a:cs typeface="Times New Roman"/>
              </a:rPr>
              <a:t>Lines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7589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Now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blocks are properly laid out, you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now </a:t>
            </a:r>
            <a:r>
              <a:rPr dirty="0" sz="1200" spc="-5">
                <a:latin typeface="Times New Roman"/>
                <a:cs typeface="Times New Roman"/>
              </a:rPr>
              <a:t>connect them </a:t>
            </a:r>
            <a:r>
              <a:rPr dirty="0" sz="1200">
                <a:latin typeface="Times New Roman"/>
                <a:cs typeface="Times New Roman"/>
              </a:rPr>
              <a:t>together. </a:t>
            </a:r>
            <a:r>
              <a:rPr dirty="0" sz="1200" spc="-5">
                <a:latin typeface="Times New Roman"/>
                <a:cs typeface="Times New Roman"/>
              </a:rPr>
              <a:t>Follow  </a:t>
            </a:r>
            <a:r>
              <a:rPr dirty="0" sz="1200">
                <a:latin typeface="Times New Roman"/>
                <a:cs typeface="Times New Roman"/>
              </a:rPr>
              <a:t>these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steps.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Drag the </a:t>
            </a:r>
            <a:r>
              <a:rPr dirty="0" sz="1200" spc="-5">
                <a:latin typeface="Times New Roman"/>
                <a:cs typeface="Times New Roman"/>
              </a:rPr>
              <a:t>mouse </a:t>
            </a:r>
            <a:r>
              <a:rPr dirty="0" sz="1200">
                <a:latin typeface="Times New Roman"/>
                <a:cs typeface="Times New Roman"/>
              </a:rPr>
              <a:t>from the output terminal of the </a:t>
            </a:r>
            <a:r>
              <a:rPr dirty="0" sz="1200" spc="-5">
                <a:latin typeface="Times New Roman"/>
                <a:cs typeface="Times New Roman"/>
              </a:rPr>
              <a:t>Step </a:t>
            </a:r>
            <a:r>
              <a:rPr dirty="0" sz="1200">
                <a:latin typeface="Times New Roman"/>
                <a:cs typeface="Times New Roman"/>
              </a:rPr>
              <a:t>block to the upper </a:t>
            </a:r>
            <a:r>
              <a:rPr dirty="0" sz="1200" spc="-5">
                <a:latin typeface="Times New Roman"/>
                <a:cs typeface="Times New Roman"/>
              </a:rPr>
              <a:t>(positive)  </a:t>
            </a:r>
            <a:r>
              <a:rPr dirty="0" sz="1200">
                <a:latin typeface="Times New Roman"/>
                <a:cs typeface="Times New Roman"/>
              </a:rPr>
              <a:t>input of the Sum block. Let go of the </a:t>
            </a:r>
            <a:r>
              <a:rPr dirty="0" sz="1200" spc="-5">
                <a:latin typeface="Times New Roman"/>
                <a:cs typeface="Times New Roman"/>
              </a:rPr>
              <a:t>mouse </a:t>
            </a:r>
            <a:r>
              <a:rPr dirty="0" sz="1200">
                <a:latin typeface="Times New Roman"/>
                <a:cs typeface="Times New Roman"/>
              </a:rPr>
              <a:t>button only when the </a:t>
            </a:r>
            <a:r>
              <a:rPr dirty="0" sz="1200" spc="-5">
                <a:latin typeface="Times New Roman"/>
                <a:cs typeface="Times New Roman"/>
              </a:rPr>
              <a:t>mouse is </a:t>
            </a:r>
            <a:r>
              <a:rPr dirty="0" sz="1200">
                <a:latin typeface="Times New Roman"/>
                <a:cs typeface="Times New Roman"/>
              </a:rPr>
              <a:t>right  on the input </a:t>
            </a:r>
            <a:r>
              <a:rPr dirty="0" sz="1200" spc="-5">
                <a:latin typeface="Times New Roman"/>
                <a:cs typeface="Times New Roman"/>
              </a:rPr>
              <a:t>terminal. Do </a:t>
            </a:r>
            <a:r>
              <a:rPr dirty="0" sz="1200">
                <a:latin typeface="Times New Roman"/>
                <a:cs typeface="Times New Roman"/>
              </a:rPr>
              <a:t>not worry about the path you follow while dragging,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line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route itself. You should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 following.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199" y="914399"/>
            <a:ext cx="5067300" cy="2219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87500" y="3109212"/>
            <a:ext cx="4779010" cy="38290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1370"/>
              </a:lnSpc>
              <a:spcBef>
                <a:spcPts val="200"/>
              </a:spcBef>
            </a:pPr>
            <a:r>
              <a:rPr dirty="0" sz="1200">
                <a:latin typeface="Times New Roman"/>
                <a:cs typeface="Times New Roman"/>
              </a:rPr>
              <a:t>The resulting line should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filled arrowhead. If the </a:t>
            </a:r>
            <a:r>
              <a:rPr dirty="0" sz="1200" spc="-5">
                <a:latin typeface="Times New Roman"/>
                <a:cs typeface="Times New Roman"/>
              </a:rPr>
              <a:t>arrowhead is open, as  shown </a:t>
            </a:r>
            <a:r>
              <a:rPr dirty="0" sz="1200">
                <a:latin typeface="Times New Roman"/>
                <a:cs typeface="Times New Roman"/>
              </a:rPr>
              <a:t>below, it </a:t>
            </a:r>
            <a:r>
              <a:rPr dirty="0" sz="1200" spc="-5">
                <a:latin typeface="Times New Roman"/>
                <a:cs typeface="Times New Roman"/>
              </a:rPr>
              <a:t>means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not </a:t>
            </a:r>
            <a:r>
              <a:rPr dirty="0" sz="1200">
                <a:latin typeface="Times New Roman"/>
                <a:cs typeface="Times New Roman"/>
              </a:rPr>
              <a:t>connected 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anything.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0199" y="3483863"/>
            <a:ext cx="5067300" cy="2219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58900" y="5678678"/>
            <a:ext cx="5269865" cy="12598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41300" marR="5969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can continue the </a:t>
            </a:r>
            <a:r>
              <a:rPr dirty="0" sz="1200" spc="-5">
                <a:latin typeface="Times New Roman"/>
                <a:cs typeface="Times New Roman"/>
              </a:rPr>
              <a:t>partial </a:t>
            </a:r>
            <a:r>
              <a:rPr dirty="0" sz="1200">
                <a:latin typeface="Times New Roman"/>
                <a:cs typeface="Times New Roman"/>
              </a:rPr>
              <a:t>line you just drew by </a:t>
            </a:r>
            <a:r>
              <a:rPr dirty="0" sz="1200" spc="-5">
                <a:latin typeface="Times New Roman"/>
                <a:cs typeface="Times New Roman"/>
              </a:rPr>
              <a:t>treating </a:t>
            </a:r>
            <a:r>
              <a:rPr dirty="0" sz="1200">
                <a:latin typeface="Times New Roman"/>
                <a:cs typeface="Times New Roman"/>
              </a:rPr>
              <a:t>the open arrowhead </a:t>
            </a:r>
            <a:r>
              <a:rPr dirty="0" sz="1200" spc="-5">
                <a:latin typeface="Times New Roman"/>
                <a:cs typeface="Times New Roman"/>
              </a:rPr>
              <a:t>as  </a:t>
            </a:r>
            <a:r>
              <a:rPr dirty="0" sz="1200">
                <a:latin typeface="Times New Roman"/>
                <a:cs typeface="Times New Roman"/>
              </a:rPr>
              <a:t>an output </a:t>
            </a:r>
            <a:r>
              <a:rPr dirty="0" sz="1200" spc="-5">
                <a:latin typeface="Times New Roman"/>
                <a:cs typeface="Times New Roman"/>
              </a:rPr>
              <a:t>terminal </a:t>
            </a:r>
            <a:r>
              <a:rPr dirty="0" sz="1200">
                <a:latin typeface="Times New Roman"/>
                <a:cs typeface="Times New Roman"/>
              </a:rPr>
              <a:t>and drawing just </a:t>
            </a:r>
            <a:r>
              <a:rPr dirty="0" sz="1200" spc="-5">
                <a:latin typeface="Times New Roman"/>
                <a:cs typeface="Times New Roman"/>
              </a:rPr>
              <a:t>as before. Alternatively, </a:t>
            </a:r>
            <a:r>
              <a:rPr dirty="0" sz="1200">
                <a:latin typeface="Times New Roman"/>
                <a:cs typeface="Times New Roman"/>
              </a:rPr>
              <a:t>if you want to  redraw the line, or if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line connected to the wrong </a:t>
            </a:r>
            <a:r>
              <a:rPr dirty="0" sz="1200" spc="-5">
                <a:latin typeface="Times New Roman"/>
                <a:cs typeface="Times New Roman"/>
              </a:rPr>
              <a:t>terminal, </a:t>
            </a:r>
            <a:r>
              <a:rPr dirty="0" sz="1200">
                <a:latin typeface="Times New Roman"/>
                <a:cs typeface="Times New Roman"/>
              </a:rPr>
              <a:t>you should delete  the line and redraw it. </a:t>
            </a:r>
            <a:r>
              <a:rPr dirty="0" sz="1200" spc="-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delete a line (or any other object), </a:t>
            </a:r>
            <a:r>
              <a:rPr dirty="0" sz="1200" spc="-5">
                <a:latin typeface="Times New Roman"/>
                <a:cs typeface="Times New Roman"/>
              </a:rPr>
              <a:t>simply </a:t>
            </a:r>
            <a:r>
              <a:rPr dirty="0" sz="1200">
                <a:latin typeface="Times New Roman"/>
                <a:cs typeface="Times New Roman"/>
              </a:rPr>
              <a:t>click on it to  select it, and hit the delete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key.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Draw </a:t>
            </a:r>
            <a:r>
              <a:rPr dirty="0" sz="1200">
                <a:latin typeface="Times New Roman"/>
                <a:cs typeface="Times New Roman"/>
              </a:rPr>
              <a:t>a line connecting the Sum block output to the Gain </a:t>
            </a:r>
            <a:r>
              <a:rPr dirty="0" sz="1200" spc="-5">
                <a:latin typeface="Times New Roman"/>
                <a:cs typeface="Times New Roman"/>
              </a:rPr>
              <a:t>input. Also draw </a:t>
            </a:r>
            <a:r>
              <a:rPr dirty="0" sz="1200">
                <a:latin typeface="Times New Roman"/>
                <a:cs typeface="Times New Roman"/>
              </a:rPr>
              <a:t>a line  from the Gain to the </a:t>
            </a:r>
            <a:r>
              <a:rPr dirty="0" sz="1200" spc="-5">
                <a:latin typeface="Times New Roman"/>
                <a:cs typeface="Times New Roman"/>
              </a:rPr>
              <a:t>PI Controller, </a:t>
            </a:r>
            <a:r>
              <a:rPr dirty="0" sz="1200">
                <a:latin typeface="Times New Roman"/>
                <a:cs typeface="Times New Roman"/>
              </a:rPr>
              <a:t>a line from the </a:t>
            </a:r>
            <a:r>
              <a:rPr dirty="0" sz="1200" spc="-5">
                <a:latin typeface="Times New Roman"/>
                <a:cs typeface="Times New Roman"/>
              </a:rPr>
              <a:t>PI </a:t>
            </a:r>
            <a:r>
              <a:rPr dirty="0" sz="1200">
                <a:latin typeface="Times New Roman"/>
                <a:cs typeface="Times New Roman"/>
              </a:rPr>
              <a:t>Controller to the Plant, and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500" y="889507"/>
            <a:ext cx="4259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line from the Plant to the Scope. You should now have the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00200" y="1088897"/>
            <a:ext cx="5067299" cy="2218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58900" y="3283710"/>
            <a:ext cx="5274310" cy="178879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241300" marR="5080" indent="-228600">
              <a:lnSpc>
                <a:spcPct val="95900"/>
              </a:lnSpc>
              <a:spcBef>
                <a:spcPts val="160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The line remaining to be drawn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feedback signal connecting the output of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Plant to the </a:t>
            </a:r>
            <a:r>
              <a:rPr dirty="0" sz="1200" spc="-5">
                <a:latin typeface="Times New Roman"/>
                <a:cs typeface="Times New Roman"/>
              </a:rPr>
              <a:t>negative input </a:t>
            </a:r>
            <a:r>
              <a:rPr dirty="0" sz="1200">
                <a:latin typeface="Times New Roman"/>
                <a:cs typeface="Times New Roman"/>
              </a:rPr>
              <a:t>of the Sum </a:t>
            </a:r>
            <a:r>
              <a:rPr dirty="0" sz="1200" spc="-5">
                <a:latin typeface="Times New Roman"/>
                <a:cs typeface="Times New Roman"/>
              </a:rPr>
              <a:t>block. </a:t>
            </a:r>
            <a:r>
              <a:rPr dirty="0" sz="1200">
                <a:latin typeface="Times New Roman"/>
                <a:cs typeface="Times New Roman"/>
              </a:rPr>
              <a:t>This line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different in </a:t>
            </a:r>
            <a:r>
              <a:rPr dirty="0" sz="1200" spc="-5">
                <a:latin typeface="Times New Roman"/>
                <a:cs typeface="Times New Roman"/>
              </a:rPr>
              <a:t>two ways.  First, </a:t>
            </a:r>
            <a:r>
              <a:rPr dirty="0" sz="1200">
                <a:latin typeface="Times New Roman"/>
                <a:cs typeface="Times New Roman"/>
              </a:rPr>
              <a:t>since this line loops around and does not simply follow the </a:t>
            </a:r>
            <a:r>
              <a:rPr dirty="0" sz="1200" spc="-5">
                <a:latin typeface="Times New Roman"/>
                <a:cs typeface="Times New Roman"/>
              </a:rPr>
              <a:t>shortest </a:t>
            </a:r>
            <a:r>
              <a:rPr dirty="0" sz="1200">
                <a:latin typeface="Times New Roman"/>
                <a:cs typeface="Times New Roman"/>
              </a:rPr>
              <a:t>(right-  angled) route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it needs to be drawn in several </a:t>
            </a:r>
            <a:r>
              <a:rPr dirty="0" sz="1200" spc="-5">
                <a:latin typeface="Times New Roman"/>
                <a:cs typeface="Times New Roman"/>
              </a:rPr>
              <a:t>stages. </a:t>
            </a:r>
            <a:r>
              <a:rPr dirty="0" sz="1200">
                <a:latin typeface="Times New Roman"/>
                <a:cs typeface="Times New Roman"/>
              </a:rPr>
              <a:t>Second, 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 output  </a:t>
            </a:r>
            <a:r>
              <a:rPr dirty="0" sz="1200" spc="-5">
                <a:latin typeface="Times New Roman"/>
                <a:cs typeface="Times New Roman"/>
              </a:rPr>
              <a:t>terminal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start from, so </a:t>
            </a:r>
            <a:r>
              <a:rPr dirty="0" sz="1200">
                <a:latin typeface="Times New Roman"/>
                <a:cs typeface="Times New Roman"/>
              </a:rPr>
              <a:t>the line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to tap off of an existing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line.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240665" marR="16065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To tap off the output line, hold the Ctrl key while dragging the </a:t>
            </a:r>
            <a:r>
              <a:rPr dirty="0" sz="1200" spc="-5">
                <a:latin typeface="Times New Roman"/>
                <a:cs typeface="Times New Roman"/>
              </a:rPr>
              <a:t>mouse </a:t>
            </a:r>
            <a:r>
              <a:rPr dirty="0" sz="1200">
                <a:latin typeface="Times New Roman"/>
                <a:cs typeface="Times New Roman"/>
              </a:rPr>
              <a:t>from the  point on the existing line where you want to </a:t>
            </a:r>
            <a:r>
              <a:rPr dirty="0" sz="1200" spc="-5">
                <a:latin typeface="Times New Roman"/>
                <a:cs typeface="Times New Roman"/>
              </a:rPr>
              <a:t>tap </a:t>
            </a:r>
            <a:r>
              <a:rPr dirty="0" sz="1200">
                <a:latin typeface="Times New Roman"/>
                <a:cs typeface="Times New Roman"/>
              </a:rPr>
              <a:t>off. In this case, start just to</a:t>
            </a:r>
            <a:r>
              <a:rPr dirty="0" sz="1200" spc="-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right of the Plant. Drag until you </a:t>
            </a:r>
            <a:r>
              <a:rPr dirty="0" sz="1200" spc="-5">
                <a:latin typeface="Times New Roman"/>
                <a:cs typeface="Times New Roman"/>
              </a:rPr>
              <a:t>get </a:t>
            </a:r>
            <a:r>
              <a:rPr dirty="0" sz="1200">
                <a:latin typeface="Times New Roman"/>
                <a:cs typeface="Times New Roman"/>
              </a:rPr>
              <a:t>to the lower left corner of the desired  feedback signal line </a:t>
            </a:r>
            <a:r>
              <a:rPr dirty="0" sz="1200" spc="-5">
                <a:latin typeface="Times New Roman"/>
                <a:cs typeface="Times New Roman"/>
              </a:rPr>
              <a:t>as shown</a:t>
            </a:r>
            <a:r>
              <a:rPr dirty="0" sz="1200">
                <a:latin typeface="Times New Roman"/>
                <a:cs typeface="Times New Roman"/>
              </a:rPr>
              <a:t> below.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200" y="5063489"/>
            <a:ext cx="5067299" cy="2219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87500" y="7258302"/>
            <a:ext cx="4959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the open arrowhead of this partial </a:t>
            </a:r>
            <a:r>
              <a:rPr dirty="0" sz="1200" spc="-5">
                <a:latin typeface="Times New Roman"/>
                <a:cs typeface="Times New Roman"/>
              </a:rPr>
              <a:t>line </a:t>
            </a:r>
            <a:r>
              <a:rPr dirty="0" sz="1200">
                <a:latin typeface="Times New Roman"/>
                <a:cs typeface="Times New Roman"/>
              </a:rPr>
              <a:t>can be treated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an output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terminal.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500" y="889507"/>
            <a:ext cx="50330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Draw </a:t>
            </a:r>
            <a:r>
              <a:rPr dirty="0" sz="1200">
                <a:latin typeface="Times New Roman"/>
                <a:cs typeface="Times New Roman"/>
              </a:rPr>
              <a:t>a line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it to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negative </a:t>
            </a:r>
            <a:r>
              <a:rPr dirty="0" sz="1200" spc="-5">
                <a:latin typeface="Times New Roman"/>
                <a:cs typeface="Times New Roman"/>
              </a:rPr>
              <a:t>terminal </a:t>
            </a:r>
            <a:r>
              <a:rPr dirty="0" sz="1200">
                <a:latin typeface="Times New Roman"/>
                <a:cs typeface="Times New Roman"/>
              </a:rPr>
              <a:t>of the Sum block in the usual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manner.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00199" y="1088897"/>
            <a:ext cx="5067300" cy="2218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58900" y="3462020"/>
            <a:ext cx="5244465" cy="12598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41300" marR="5080" indent="-228600">
              <a:lnSpc>
                <a:spcPts val="1380"/>
              </a:lnSpc>
              <a:spcBef>
                <a:spcPts val="195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align the blocks with each other for a neater appearance. Once  connected, the </a:t>
            </a:r>
            <a:r>
              <a:rPr dirty="0" sz="1200" spc="-5">
                <a:latin typeface="Times New Roman"/>
                <a:cs typeface="Times New Roman"/>
              </a:rPr>
              <a:t>actual positions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blocks </a:t>
            </a:r>
            <a:r>
              <a:rPr dirty="0" sz="1200" spc="-5">
                <a:latin typeface="Times New Roman"/>
                <a:cs typeface="Times New Roman"/>
              </a:rPr>
              <a:t>does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matter, </a:t>
            </a:r>
            <a:r>
              <a:rPr dirty="0" sz="1200">
                <a:latin typeface="Times New Roman"/>
                <a:cs typeface="Times New Roman"/>
              </a:rPr>
              <a:t>but it </a:t>
            </a:r>
            <a:r>
              <a:rPr dirty="0" sz="1200" spc="-5">
                <a:latin typeface="Times New Roman"/>
                <a:cs typeface="Times New Roman"/>
              </a:rPr>
              <a:t>is easier </a:t>
            </a:r>
            <a:r>
              <a:rPr dirty="0" sz="1200">
                <a:latin typeface="Times New Roman"/>
                <a:cs typeface="Times New Roman"/>
              </a:rPr>
              <a:t>to  read if they are aligned. To </a:t>
            </a:r>
            <a:r>
              <a:rPr dirty="0" sz="1200" spc="-5">
                <a:latin typeface="Times New Roman"/>
                <a:cs typeface="Times New Roman"/>
              </a:rPr>
              <a:t>move </a:t>
            </a:r>
            <a:r>
              <a:rPr dirty="0" sz="1200">
                <a:latin typeface="Times New Roman"/>
                <a:cs typeface="Times New Roman"/>
              </a:rPr>
              <a:t>each block, drag it with </a:t>
            </a:r>
            <a:r>
              <a:rPr dirty="0" sz="1200" spc="-5">
                <a:latin typeface="Times New Roman"/>
                <a:cs typeface="Times New Roman"/>
              </a:rPr>
              <a:t>the mouse. </a:t>
            </a:r>
            <a:r>
              <a:rPr dirty="0" sz="1200">
                <a:latin typeface="Times New Roman"/>
                <a:cs typeface="Times New Roman"/>
              </a:rPr>
              <a:t>The lines 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stay </a:t>
            </a:r>
            <a:r>
              <a:rPr dirty="0" sz="1200" spc="-5">
                <a:latin typeface="Times New Roman"/>
                <a:cs typeface="Times New Roman"/>
              </a:rPr>
              <a:t>connected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re-route themselves.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middles </a:t>
            </a:r>
            <a:r>
              <a:rPr dirty="0" sz="1200">
                <a:latin typeface="Times New Roman"/>
                <a:cs typeface="Times New Roman"/>
              </a:rPr>
              <a:t>and corners of lines can  also be dragged to different locations. </a:t>
            </a:r>
            <a:r>
              <a:rPr dirty="0" sz="1200" spc="-5">
                <a:latin typeface="Times New Roman"/>
                <a:cs typeface="Times New Roman"/>
              </a:rPr>
              <a:t>Starting </a:t>
            </a:r>
            <a:r>
              <a:rPr dirty="0" sz="1200">
                <a:latin typeface="Times New Roman"/>
                <a:cs typeface="Times New Roman"/>
              </a:rPr>
              <a:t>at the left, </a:t>
            </a:r>
            <a:r>
              <a:rPr dirty="0" sz="1200" spc="-5">
                <a:latin typeface="Times New Roman"/>
                <a:cs typeface="Times New Roman"/>
              </a:rPr>
              <a:t>drag </a:t>
            </a:r>
            <a:r>
              <a:rPr dirty="0" sz="1200">
                <a:latin typeface="Times New Roman"/>
                <a:cs typeface="Times New Roman"/>
              </a:rPr>
              <a:t>each block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that  the lines connecting them are purely </a:t>
            </a:r>
            <a:r>
              <a:rPr dirty="0" sz="1200" spc="-5">
                <a:latin typeface="Times New Roman"/>
                <a:cs typeface="Times New Roman"/>
              </a:rPr>
              <a:t>horizontal. Also, </a:t>
            </a:r>
            <a:r>
              <a:rPr dirty="0" sz="1200">
                <a:latin typeface="Times New Roman"/>
                <a:cs typeface="Times New Roman"/>
              </a:rPr>
              <a:t>adjust the </a:t>
            </a:r>
            <a:r>
              <a:rPr dirty="0" sz="1200" spc="-5">
                <a:latin typeface="Times New Roman"/>
                <a:cs typeface="Times New Roman"/>
              </a:rPr>
              <a:t>spacing </a:t>
            </a:r>
            <a:r>
              <a:rPr dirty="0" sz="1200">
                <a:latin typeface="Times New Roman"/>
                <a:cs typeface="Times New Roman"/>
              </a:rPr>
              <a:t>between  blocks to leave room for signal </a:t>
            </a:r>
            <a:r>
              <a:rPr dirty="0" sz="1200" spc="-5">
                <a:latin typeface="Times New Roman"/>
                <a:cs typeface="Times New Roman"/>
              </a:rPr>
              <a:t>labels. </a:t>
            </a:r>
            <a:r>
              <a:rPr dirty="0" sz="1200">
                <a:latin typeface="Times New Roman"/>
                <a:cs typeface="Times New Roman"/>
              </a:rPr>
              <a:t>You should have </a:t>
            </a:r>
            <a:r>
              <a:rPr dirty="0" sz="1200" spc="-5">
                <a:latin typeface="Times New Roman"/>
                <a:cs typeface="Times New Roman"/>
              </a:rPr>
              <a:t>something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like: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200" y="4712969"/>
            <a:ext cx="5067299" cy="2219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58900" y="6907783"/>
            <a:ext cx="5283835" cy="7340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41300" marR="5080" indent="-228600">
              <a:lnSpc>
                <a:spcPts val="1380"/>
              </a:lnSpc>
              <a:spcBef>
                <a:spcPts val="195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Finally, you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place labels in </a:t>
            </a:r>
            <a:r>
              <a:rPr dirty="0" sz="1200" spc="-5">
                <a:latin typeface="Times New Roman"/>
                <a:cs typeface="Times New Roman"/>
              </a:rPr>
              <a:t>your </a:t>
            </a:r>
            <a:r>
              <a:rPr dirty="0" sz="1200">
                <a:latin typeface="Times New Roman"/>
                <a:cs typeface="Times New Roman"/>
              </a:rPr>
              <a:t>model to identify the </a:t>
            </a:r>
            <a:r>
              <a:rPr dirty="0" sz="1200" spc="-5">
                <a:latin typeface="Times New Roman"/>
                <a:cs typeface="Times New Roman"/>
              </a:rPr>
              <a:t>signals. </a:t>
            </a:r>
            <a:r>
              <a:rPr dirty="0" sz="1200">
                <a:latin typeface="Times New Roman"/>
                <a:cs typeface="Times New Roman"/>
              </a:rPr>
              <a:t>To place a  label anywhere in your </a:t>
            </a:r>
            <a:r>
              <a:rPr dirty="0" sz="1200" spc="-5">
                <a:latin typeface="Times New Roman"/>
                <a:cs typeface="Times New Roman"/>
              </a:rPr>
              <a:t>model, </a:t>
            </a:r>
            <a:r>
              <a:rPr dirty="0" sz="1200">
                <a:latin typeface="Times New Roman"/>
                <a:cs typeface="Times New Roman"/>
              </a:rPr>
              <a:t>double click at the point you want the label to be.  Start by </a:t>
            </a:r>
            <a:r>
              <a:rPr dirty="0" sz="1200" spc="-5">
                <a:latin typeface="Times New Roman"/>
                <a:cs typeface="Times New Roman"/>
              </a:rPr>
              <a:t>double </a:t>
            </a:r>
            <a:r>
              <a:rPr dirty="0" sz="1200">
                <a:latin typeface="Times New Roman"/>
                <a:cs typeface="Times New Roman"/>
              </a:rPr>
              <a:t>clicking above the line </a:t>
            </a:r>
            <a:r>
              <a:rPr dirty="0" sz="1200" spc="-5">
                <a:latin typeface="Times New Roman"/>
                <a:cs typeface="Times New Roman"/>
              </a:rPr>
              <a:t>leading </a:t>
            </a:r>
            <a:r>
              <a:rPr dirty="0" sz="1200">
                <a:latin typeface="Times New Roman"/>
                <a:cs typeface="Times New Roman"/>
              </a:rPr>
              <a:t>from the Step block. You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get a  blank text box with an editing cursor </a:t>
            </a:r>
            <a:r>
              <a:rPr dirty="0" sz="1200" spc="-5">
                <a:latin typeface="Times New Roman"/>
                <a:cs typeface="Times New Roman"/>
              </a:rPr>
              <a:t>as shown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below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199" y="914399"/>
            <a:ext cx="5067300" cy="2219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58900" y="3109212"/>
            <a:ext cx="5068570" cy="73342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241300" marR="146685">
              <a:lnSpc>
                <a:spcPts val="1370"/>
              </a:lnSpc>
              <a:spcBef>
                <a:spcPts val="200"/>
              </a:spcBef>
            </a:pPr>
            <a:r>
              <a:rPr dirty="0" sz="1200">
                <a:latin typeface="Times New Roman"/>
                <a:cs typeface="Times New Roman"/>
              </a:rPr>
              <a:t>Type an r in this box, labeling the </a:t>
            </a:r>
            <a:r>
              <a:rPr dirty="0" sz="1200" spc="-5">
                <a:latin typeface="Times New Roman"/>
                <a:cs typeface="Times New Roman"/>
              </a:rPr>
              <a:t>reference </a:t>
            </a:r>
            <a:r>
              <a:rPr dirty="0" sz="1200">
                <a:latin typeface="Times New Roman"/>
                <a:cs typeface="Times New Roman"/>
              </a:rPr>
              <a:t>signal and </a:t>
            </a:r>
            <a:r>
              <a:rPr dirty="0" sz="1200" spc="-5">
                <a:latin typeface="Times New Roman"/>
                <a:cs typeface="Times New Roman"/>
              </a:rPr>
              <a:t>click </a:t>
            </a:r>
            <a:r>
              <a:rPr dirty="0" sz="1200">
                <a:latin typeface="Times New Roman"/>
                <a:cs typeface="Times New Roman"/>
              </a:rPr>
              <a:t>outside it to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end  editing.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spcBef>
                <a:spcPts val="10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Label the </a:t>
            </a:r>
            <a:r>
              <a:rPr dirty="0" sz="1200" spc="-5">
                <a:latin typeface="Times New Roman"/>
                <a:cs typeface="Times New Roman"/>
              </a:rPr>
              <a:t>error </a:t>
            </a:r>
            <a:r>
              <a:rPr dirty="0" sz="1200">
                <a:latin typeface="Times New Roman"/>
                <a:cs typeface="Times New Roman"/>
              </a:rPr>
              <a:t>(e) </a:t>
            </a:r>
            <a:r>
              <a:rPr dirty="0" sz="1200" spc="-5">
                <a:latin typeface="Times New Roman"/>
                <a:cs typeface="Times New Roman"/>
              </a:rPr>
              <a:t>signal, </a:t>
            </a:r>
            <a:r>
              <a:rPr dirty="0" sz="1200">
                <a:latin typeface="Times New Roman"/>
                <a:cs typeface="Times New Roman"/>
              </a:rPr>
              <a:t>the control </a:t>
            </a:r>
            <a:r>
              <a:rPr dirty="0" sz="1200" spc="-5">
                <a:latin typeface="Times New Roman"/>
                <a:cs typeface="Times New Roman"/>
              </a:rPr>
              <a:t>(u) </a:t>
            </a:r>
            <a:r>
              <a:rPr dirty="0" sz="1200">
                <a:latin typeface="Times New Roman"/>
                <a:cs typeface="Times New Roman"/>
              </a:rPr>
              <a:t>signal, and the output (y) signal in the  </a:t>
            </a:r>
            <a:r>
              <a:rPr dirty="0" sz="1200" spc="-5">
                <a:latin typeface="Times New Roman"/>
                <a:cs typeface="Times New Roman"/>
              </a:rPr>
              <a:t>same manner. </a:t>
            </a:r>
            <a:r>
              <a:rPr dirty="0" sz="1200">
                <a:latin typeface="Times New Roman"/>
                <a:cs typeface="Times New Roman"/>
              </a:rPr>
              <a:t>Your final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should appear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0199" y="3834383"/>
            <a:ext cx="5067300" cy="2219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6029197"/>
            <a:ext cx="5165090" cy="12865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469900" marR="5080" indent="-228600">
              <a:lnSpc>
                <a:spcPts val="1390"/>
              </a:lnSpc>
              <a:spcBef>
                <a:spcPts val="18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To save your </a:t>
            </a:r>
            <a:r>
              <a:rPr dirty="0" sz="1200" spc="-5">
                <a:latin typeface="Times New Roman"/>
                <a:cs typeface="Times New Roman"/>
              </a:rPr>
              <a:t>model, </a:t>
            </a:r>
            <a:r>
              <a:rPr dirty="0" sz="1200">
                <a:latin typeface="Times New Roman"/>
                <a:cs typeface="Times New Roman"/>
              </a:rPr>
              <a:t>select </a:t>
            </a:r>
            <a:r>
              <a:rPr dirty="0" sz="1200" spc="-5" b="1">
                <a:latin typeface="Times New Roman"/>
                <a:cs typeface="Times New Roman"/>
              </a:rPr>
              <a:t>Save As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b="1">
                <a:latin typeface="Times New Roman"/>
                <a:cs typeface="Times New Roman"/>
              </a:rPr>
              <a:t>File </a:t>
            </a:r>
            <a:r>
              <a:rPr dirty="0" sz="1200" spc="-5">
                <a:latin typeface="Times New Roman"/>
                <a:cs typeface="Times New Roman"/>
              </a:rPr>
              <a:t>menu </a:t>
            </a:r>
            <a:r>
              <a:rPr dirty="0" sz="1200">
                <a:latin typeface="Times New Roman"/>
                <a:cs typeface="Times New Roman"/>
              </a:rPr>
              <a:t>and type in any desired  model </a:t>
            </a:r>
            <a:r>
              <a:rPr dirty="0" sz="1200" spc="-5">
                <a:latin typeface="Times New Roman"/>
                <a:cs typeface="Times New Roman"/>
              </a:rPr>
              <a:t>name.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completed model </a:t>
            </a:r>
            <a:r>
              <a:rPr dirty="0" sz="1200">
                <a:latin typeface="Times New Roman"/>
                <a:cs typeface="Times New Roman"/>
              </a:rPr>
              <a:t>can be found</a:t>
            </a:r>
            <a:r>
              <a:rPr dirty="0" sz="120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here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50" spc="-10" b="1">
                <a:latin typeface="Times New Roman"/>
                <a:cs typeface="Times New Roman"/>
              </a:rPr>
              <a:t>Simulation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325"/>
              </a:spcBef>
            </a:pPr>
            <a:r>
              <a:rPr dirty="0" sz="1200" spc="-5">
                <a:latin typeface="Times New Roman"/>
                <a:cs typeface="Times New Roman"/>
              </a:rPr>
              <a:t>Now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the model is complete, you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simulate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model. </a:t>
            </a:r>
            <a:r>
              <a:rPr dirty="0" sz="1200">
                <a:latin typeface="Times New Roman"/>
                <a:cs typeface="Times New Roman"/>
              </a:rPr>
              <a:t>Select </a:t>
            </a:r>
            <a:r>
              <a:rPr dirty="0" sz="1200" spc="-5" b="1">
                <a:latin typeface="Times New Roman"/>
                <a:cs typeface="Times New Roman"/>
              </a:rPr>
              <a:t>Start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 b="1">
                <a:latin typeface="Times New Roman"/>
                <a:cs typeface="Times New Roman"/>
              </a:rPr>
              <a:t>Simulation </a:t>
            </a:r>
            <a:r>
              <a:rPr dirty="0" sz="1200" spc="-5">
                <a:latin typeface="Times New Roman"/>
                <a:cs typeface="Times New Roman"/>
              </a:rPr>
              <a:t>menu </a:t>
            </a:r>
            <a:r>
              <a:rPr dirty="0" sz="1200">
                <a:latin typeface="Times New Roman"/>
                <a:cs typeface="Times New Roman"/>
              </a:rPr>
              <a:t>to run the </a:t>
            </a:r>
            <a:r>
              <a:rPr dirty="0" sz="1200" spc="-5">
                <a:latin typeface="Times New Roman"/>
                <a:cs typeface="Times New Roman"/>
              </a:rPr>
              <a:t>simulation. </a:t>
            </a:r>
            <a:r>
              <a:rPr dirty="0" sz="1200">
                <a:latin typeface="Times New Roman"/>
                <a:cs typeface="Times New Roman"/>
              </a:rPr>
              <a:t>Double-click on the Scope block to view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its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48126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output. </a:t>
            </a:r>
            <a:r>
              <a:rPr dirty="0" sz="1200" spc="-5">
                <a:latin typeface="Times New Roman"/>
                <a:cs typeface="Times New Roman"/>
              </a:rPr>
              <a:t>Hit </a:t>
            </a:r>
            <a:r>
              <a:rPr dirty="0" sz="1200">
                <a:latin typeface="Times New Roman"/>
                <a:cs typeface="Times New Roman"/>
              </a:rPr>
              <a:t>the autoscale </a:t>
            </a:r>
            <a:r>
              <a:rPr dirty="0" sz="1200" spc="-5">
                <a:latin typeface="Times New Roman"/>
                <a:cs typeface="Times New Roman"/>
              </a:rPr>
              <a:t>button (binoculars) and you </a:t>
            </a:r>
            <a:r>
              <a:rPr dirty="0" sz="1200">
                <a:latin typeface="Times New Roman"/>
                <a:cs typeface="Times New Roman"/>
              </a:rPr>
              <a:t>should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1088897"/>
            <a:ext cx="3162299" cy="2505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3747770"/>
            <a:ext cx="5352415" cy="19170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latin typeface="Times New Roman"/>
                <a:cs typeface="Times New Roman"/>
              </a:rPr>
              <a:t>Taking Variables from</a:t>
            </a:r>
            <a:r>
              <a:rPr dirty="0" sz="1350" spc="-10" b="1">
                <a:latin typeface="Times New Roman"/>
                <a:cs typeface="Times New Roman"/>
              </a:rPr>
              <a:t> </a:t>
            </a:r>
            <a:r>
              <a:rPr dirty="0" sz="1350" spc="-5" b="1">
                <a:latin typeface="Times New Roman"/>
                <a:cs typeface="Times New Roman"/>
              </a:rPr>
              <a:t>M</a:t>
            </a:r>
            <a:r>
              <a:rPr dirty="0" sz="1200" spc="-5" b="1">
                <a:latin typeface="Times New Roman"/>
                <a:cs typeface="Times New Roman"/>
              </a:rPr>
              <a:t>ATLAB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some cases, parameters,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gain, </a:t>
            </a:r>
            <a:r>
              <a:rPr dirty="0" sz="1200" spc="-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calculated in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to be used in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model. If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case, 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necessary to </a:t>
            </a:r>
            <a:r>
              <a:rPr dirty="0" sz="1200" spc="-5">
                <a:latin typeface="Times New Roman"/>
                <a:cs typeface="Times New Roman"/>
              </a:rPr>
              <a:t>enter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result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 </a:t>
            </a:r>
            <a:r>
              <a:rPr dirty="0" sz="1200">
                <a:latin typeface="Times New Roman"/>
                <a:cs typeface="Times New Roman"/>
              </a:rPr>
              <a:t>calculation directly into </a:t>
            </a:r>
            <a:r>
              <a:rPr dirty="0" sz="1200" spc="-5">
                <a:latin typeface="Times New Roman"/>
                <a:cs typeface="Times New Roman"/>
              </a:rPr>
              <a:t>Simulink. For example, </a:t>
            </a:r>
            <a:r>
              <a:rPr dirty="0" sz="1200">
                <a:latin typeface="Times New Roman"/>
                <a:cs typeface="Times New Roman"/>
              </a:rPr>
              <a:t>suppose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calculated the gain in 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in the variable </a:t>
            </a:r>
            <a:r>
              <a:rPr dirty="0" sz="1200" spc="-5">
                <a:latin typeface="Times New Roman"/>
                <a:cs typeface="Times New Roman"/>
              </a:rPr>
              <a:t>K. Emulate </a:t>
            </a:r>
            <a:r>
              <a:rPr dirty="0" sz="1200">
                <a:latin typeface="Times New Roman"/>
                <a:cs typeface="Times New Roman"/>
              </a:rPr>
              <a:t>this by entering the following command at the 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command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prompt.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45"/>
              </a:lnSpc>
            </a:pPr>
            <a:r>
              <a:rPr dirty="0" sz="1000" spc="-5">
                <a:latin typeface="Courier New"/>
                <a:cs typeface="Courier New"/>
              </a:rPr>
              <a:t>K=2.5</a:t>
            </a:r>
            <a:endParaRPr sz="1000">
              <a:latin typeface="Courier New"/>
              <a:cs typeface="Courier New"/>
            </a:endParaRPr>
          </a:p>
          <a:p>
            <a:pPr marL="12700" marR="244475">
              <a:lnSpc>
                <a:spcPts val="1380"/>
              </a:lnSpc>
              <a:spcBef>
                <a:spcPts val="90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variable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now be used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Simulink Gain </a:t>
            </a:r>
            <a:r>
              <a:rPr dirty="0" sz="1200">
                <a:latin typeface="Times New Roman"/>
                <a:cs typeface="Times New Roman"/>
              </a:rPr>
              <a:t>block. In your </a:t>
            </a:r>
            <a:r>
              <a:rPr dirty="0" sz="1200" spc="-5">
                <a:latin typeface="Times New Roman"/>
                <a:cs typeface="Times New Roman"/>
              </a:rPr>
              <a:t>simulink model,  </a:t>
            </a:r>
            <a:r>
              <a:rPr dirty="0" sz="1200">
                <a:latin typeface="Times New Roman"/>
                <a:cs typeface="Times New Roman"/>
              </a:rPr>
              <a:t>double-click </a:t>
            </a:r>
            <a:r>
              <a:rPr dirty="0" sz="1200" spc="-5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block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enter the following in the </a:t>
            </a:r>
            <a:r>
              <a:rPr dirty="0" sz="1200" spc="-5">
                <a:latin typeface="Times New Roman"/>
                <a:cs typeface="Times New Roman"/>
              </a:rPr>
              <a:t>Gain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field.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50"/>
              </a:lnSpc>
            </a:pPr>
            <a:r>
              <a:rPr dirty="0" sz="1000">
                <a:latin typeface="Courier New"/>
                <a:cs typeface="Courier New"/>
              </a:rPr>
              <a:t>K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2999" y="5661659"/>
            <a:ext cx="2810256" cy="1581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7217916"/>
            <a:ext cx="534162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Close this dialog box. Notice now that the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block in the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model </a:t>
            </a:r>
            <a:r>
              <a:rPr dirty="0" sz="1200" spc="-5">
                <a:latin typeface="Times New Roman"/>
                <a:cs typeface="Times New Roman"/>
              </a:rPr>
              <a:t>shows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variable K </a:t>
            </a:r>
            <a:r>
              <a:rPr dirty="0" sz="1200">
                <a:latin typeface="Times New Roman"/>
                <a:cs typeface="Times New Roman"/>
              </a:rPr>
              <a:t>rather than 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number.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4838700" cy="230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194557"/>
            <a:ext cx="539813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you can re-run the </a:t>
            </a:r>
            <a:r>
              <a:rPr dirty="0" sz="1200" spc="-5">
                <a:latin typeface="Times New Roman"/>
                <a:cs typeface="Times New Roman"/>
              </a:rPr>
              <a:t>simulation </a:t>
            </a:r>
            <a:r>
              <a:rPr dirty="0" sz="1200">
                <a:latin typeface="Times New Roman"/>
                <a:cs typeface="Times New Roman"/>
              </a:rPr>
              <a:t>and view the output on the Scope. The result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should  be the </a:t>
            </a:r>
            <a:r>
              <a:rPr dirty="0" sz="1200" spc="-5">
                <a:latin typeface="Times New Roman"/>
                <a:cs typeface="Times New Roman"/>
              </a:rPr>
              <a:t>same as</a:t>
            </a:r>
            <a:r>
              <a:rPr dirty="0" sz="1200">
                <a:latin typeface="Times New Roman"/>
                <a:cs typeface="Times New Roman"/>
              </a:rPr>
              <a:t> before.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3569207"/>
            <a:ext cx="3162299" cy="2505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6049771"/>
            <a:ext cx="5495290" cy="69723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if any </a:t>
            </a:r>
            <a:r>
              <a:rPr dirty="0" sz="1200" spc="-5">
                <a:latin typeface="Times New Roman"/>
                <a:cs typeface="Times New Roman"/>
              </a:rPr>
              <a:t>calculations are done in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000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to change any of the variable used in the 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model, the simulation </a:t>
            </a:r>
            <a:r>
              <a:rPr dirty="0" sz="1200" spc="-5">
                <a:latin typeface="Times New Roman"/>
                <a:cs typeface="Times New Roman"/>
              </a:rPr>
              <a:t>will 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new </a:t>
            </a:r>
            <a:r>
              <a:rPr dirty="0" sz="1200">
                <a:latin typeface="Times New Roman"/>
                <a:cs typeface="Times New Roman"/>
              </a:rPr>
              <a:t>values the next </a:t>
            </a:r>
            <a:r>
              <a:rPr dirty="0" sz="1200" spc="-5">
                <a:latin typeface="Times New Roman"/>
                <a:cs typeface="Times New Roman"/>
              </a:rPr>
              <a:t>time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run. To try this,  in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change the gain, </a:t>
            </a:r>
            <a:r>
              <a:rPr dirty="0" sz="1200" spc="-5">
                <a:latin typeface="Times New Roman"/>
                <a:cs typeface="Times New Roman"/>
              </a:rPr>
              <a:t>K, </a:t>
            </a:r>
            <a:r>
              <a:rPr dirty="0" sz="1200">
                <a:latin typeface="Times New Roman"/>
                <a:cs typeface="Times New Roman"/>
              </a:rPr>
              <a:t>by entering the following at the </a:t>
            </a:r>
            <a:r>
              <a:rPr dirty="0" sz="1200" spc="-5">
                <a:latin typeface="Times New Roman"/>
                <a:cs typeface="Times New Roman"/>
              </a:rPr>
              <a:t>command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prompt.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50"/>
              </a:lnSpc>
            </a:pPr>
            <a:r>
              <a:rPr dirty="0" sz="1000" spc="-5">
                <a:latin typeface="Courier New"/>
                <a:cs typeface="Courier New"/>
              </a:rPr>
              <a:t>K=5</a:t>
            </a:r>
            <a:endParaRPr sz="1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4267199" cy="1705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298" y="2594864"/>
            <a:ext cx="5436235" cy="336486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1370"/>
              </a:lnSpc>
              <a:spcBef>
                <a:spcPts val="200"/>
              </a:spcBef>
            </a:pPr>
            <a:r>
              <a:rPr dirty="0" sz="1200">
                <a:latin typeface="Times New Roman"/>
                <a:cs typeface="Times New Roman"/>
              </a:rPr>
              <a:t>The second </a:t>
            </a:r>
            <a:r>
              <a:rPr dirty="0" sz="1200" spc="-5">
                <a:latin typeface="Times New Roman"/>
                <a:cs typeface="Times New Roman"/>
              </a:rPr>
              <a:t>window is </a:t>
            </a:r>
            <a:r>
              <a:rPr dirty="0" sz="1200">
                <a:latin typeface="Times New Roman"/>
                <a:cs typeface="Times New Roman"/>
              </a:rPr>
              <a:t>a blank, untitled,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window.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window </a:t>
            </a:r>
            <a:r>
              <a:rPr dirty="0" sz="1200">
                <a:latin typeface="Times New Roman"/>
                <a:cs typeface="Times New Roman"/>
              </a:rPr>
              <a:t>into which a  </a:t>
            </a:r>
            <a:r>
              <a:rPr dirty="0" sz="1200" spc="-5">
                <a:latin typeface="Times New Roman"/>
                <a:cs typeface="Times New Roman"/>
              </a:rPr>
              <a:t>new model </a:t>
            </a:r>
            <a:r>
              <a:rPr dirty="0" sz="1200">
                <a:latin typeface="Times New Roman"/>
                <a:cs typeface="Times New Roman"/>
              </a:rPr>
              <a:t>can be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drawn.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Model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Files</a:t>
            </a:r>
            <a:endParaRPr sz="1800">
              <a:latin typeface="Times New Roman"/>
              <a:cs typeface="Times New Roman"/>
            </a:endParaRPr>
          </a:p>
          <a:p>
            <a:pPr algn="just" marL="12700" marR="85725">
              <a:lnSpc>
                <a:spcPts val="1380"/>
              </a:lnSpc>
              <a:spcBef>
                <a:spcPts val="1435"/>
              </a:spcBef>
            </a:pP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Simulink,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model is </a:t>
            </a:r>
            <a:r>
              <a:rPr dirty="0" sz="1200">
                <a:latin typeface="Times New Roman"/>
                <a:cs typeface="Times New Roman"/>
              </a:rPr>
              <a:t>a collection of blocks which, in general, represents a </a:t>
            </a:r>
            <a:r>
              <a:rPr dirty="0" sz="1200" spc="-5">
                <a:latin typeface="Times New Roman"/>
                <a:cs typeface="Times New Roman"/>
              </a:rPr>
              <a:t>system. </a:t>
            </a:r>
            <a:r>
              <a:rPr dirty="0" sz="1200">
                <a:latin typeface="Times New Roman"/>
                <a:cs typeface="Times New Roman"/>
              </a:rPr>
              <a:t>In  addition, to drawing a model into a blank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window, previously saved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files  can be </a:t>
            </a:r>
            <a:r>
              <a:rPr dirty="0" sz="1200" spc="-5">
                <a:latin typeface="Times New Roman"/>
                <a:cs typeface="Times New Roman"/>
              </a:rPr>
              <a:t>loaded </a:t>
            </a:r>
            <a:r>
              <a:rPr dirty="0" sz="1200">
                <a:latin typeface="Times New Roman"/>
                <a:cs typeface="Times New Roman"/>
              </a:rPr>
              <a:t>either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b="1">
                <a:latin typeface="Times New Roman"/>
                <a:cs typeface="Times New Roman"/>
              </a:rPr>
              <a:t>File </a:t>
            </a:r>
            <a:r>
              <a:rPr dirty="0" sz="1200" spc="-5">
                <a:latin typeface="Times New Roman"/>
                <a:cs typeface="Times New Roman"/>
              </a:rPr>
              <a:t>menu </a:t>
            </a:r>
            <a:r>
              <a:rPr dirty="0" sz="1200">
                <a:latin typeface="Times New Roman"/>
                <a:cs typeface="Times New Roman"/>
              </a:rPr>
              <a:t>or from the </a:t>
            </a:r>
            <a:r>
              <a:rPr dirty="0" sz="1200" spc="-5">
                <a:latin typeface="Times New Roman"/>
                <a:cs typeface="Times New Roman"/>
              </a:rPr>
              <a:t>MATLAB </a:t>
            </a:r>
            <a:r>
              <a:rPr dirty="0" sz="1200">
                <a:latin typeface="Times New Roman"/>
                <a:cs typeface="Times New Roman"/>
              </a:rPr>
              <a:t>command </a:t>
            </a:r>
            <a:r>
              <a:rPr dirty="0" sz="1200" spc="-5">
                <a:latin typeface="Times New Roman"/>
                <a:cs typeface="Times New Roman"/>
              </a:rPr>
              <a:t>prompt. As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first exercise we will </a:t>
            </a:r>
            <a:r>
              <a:rPr dirty="0" sz="1200">
                <a:latin typeface="Times New Roman"/>
                <a:cs typeface="Times New Roman"/>
              </a:rPr>
              <a:t>be building 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model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 marR="204470">
              <a:lnSpc>
                <a:spcPts val="1380"/>
              </a:lnSpc>
              <a:spcBef>
                <a:spcPts val="1135"/>
              </a:spcBef>
            </a:pP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can open a file in Simulink by entering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command in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 </a:t>
            </a:r>
            <a:r>
              <a:rPr dirty="0" sz="1200">
                <a:latin typeface="Times New Roman"/>
                <a:cs typeface="Times New Roman"/>
              </a:rPr>
              <a:t>command window. (Alternatively, you can load this file using the </a:t>
            </a:r>
            <a:r>
              <a:rPr dirty="0" sz="1200" spc="-5" b="1">
                <a:latin typeface="Times New Roman"/>
                <a:cs typeface="Times New Roman"/>
              </a:rPr>
              <a:t>Open </a:t>
            </a:r>
            <a:r>
              <a:rPr dirty="0" sz="1200">
                <a:latin typeface="Times New Roman"/>
                <a:cs typeface="Times New Roman"/>
              </a:rPr>
              <a:t>option in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b="1">
                <a:latin typeface="Times New Roman"/>
                <a:cs typeface="Times New Roman"/>
              </a:rPr>
              <a:t>File </a:t>
            </a:r>
            <a:r>
              <a:rPr dirty="0" sz="1200" spc="-5">
                <a:latin typeface="Times New Roman"/>
                <a:cs typeface="Times New Roman"/>
              </a:rPr>
              <a:t>menu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Simulink, </a:t>
            </a:r>
            <a:r>
              <a:rPr dirty="0" sz="1200">
                <a:latin typeface="Times New Roman"/>
                <a:cs typeface="Times New Roman"/>
              </a:rPr>
              <a:t>or by hitting Ctrl+O 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Simulink.)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50"/>
              </a:lnSpc>
            </a:pPr>
            <a:r>
              <a:rPr dirty="0" sz="1000" spc="-5">
                <a:latin typeface="Courier New"/>
                <a:cs typeface="Courier New"/>
              </a:rPr>
              <a:t>File</a:t>
            </a:r>
            <a:r>
              <a:rPr dirty="0" sz="1000" spc="-10">
                <a:latin typeface="Courier New"/>
                <a:cs typeface="Courier New"/>
              </a:rPr>
              <a:t> </a:t>
            </a:r>
            <a:r>
              <a:rPr dirty="0" sz="1000" spc="-5">
                <a:latin typeface="Courier New"/>
                <a:cs typeface="Courier New"/>
              </a:rPr>
              <a:t>name.mdl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120014">
              <a:lnSpc>
                <a:spcPct val="96000"/>
              </a:lnSpc>
            </a:pP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our purposes </a:t>
            </a:r>
            <a:r>
              <a:rPr dirty="0" sz="1200" spc="-5">
                <a:latin typeface="Times New Roman"/>
                <a:cs typeface="Times New Roman"/>
              </a:rPr>
              <a:t>we will </a:t>
            </a:r>
            <a:r>
              <a:rPr dirty="0" sz="1200">
                <a:latin typeface="Times New Roman"/>
                <a:cs typeface="Times New Roman"/>
              </a:rPr>
              <a:t>create the </a:t>
            </a:r>
            <a:r>
              <a:rPr dirty="0" sz="1200" spc="-5">
                <a:latin typeface="Times New Roman"/>
                <a:cs typeface="Times New Roman"/>
              </a:rPr>
              <a:t>following model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simulink. A new </a:t>
            </a:r>
            <a:r>
              <a:rPr dirty="0" sz="1200">
                <a:latin typeface="Times New Roman"/>
                <a:cs typeface="Times New Roman"/>
              </a:rPr>
              <a:t>model can be  created by selecting </a:t>
            </a:r>
            <a:r>
              <a:rPr dirty="0" sz="1200" spc="-5" b="1">
                <a:latin typeface="Times New Roman"/>
                <a:cs typeface="Times New Roman"/>
              </a:rPr>
              <a:t>New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b="1">
                <a:latin typeface="Times New Roman"/>
                <a:cs typeface="Times New Roman"/>
              </a:rPr>
              <a:t>File </a:t>
            </a:r>
            <a:r>
              <a:rPr dirty="0" sz="1200" spc="-5">
                <a:latin typeface="Times New Roman"/>
                <a:cs typeface="Times New Roman"/>
              </a:rPr>
              <a:t>menu </a:t>
            </a:r>
            <a:r>
              <a:rPr dirty="0" sz="1200">
                <a:latin typeface="Times New Roman"/>
                <a:cs typeface="Times New Roman"/>
              </a:rPr>
              <a:t>in any </a:t>
            </a:r>
            <a:r>
              <a:rPr dirty="0" sz="1200" spc="-5">
                <a:latin typeface="Times New Roman"/>
                <a:cs typeface="Times New Roman"/>
              </a:rPr>
              <a:t>Simulink window </a:t>
            </a:r>
            <a:r>
              <a:rPr dirty="0" sz="1200">
                <a:latin typeface="Times New Roman"/>
                <a:cs typeface="Times New Roman"/>
              </a:rPr>
              <a:t>(or by hitting  Ctrl+N). </a:t>
            </a:r>
            <a:r>
              <a:rPr dirty="0" sz="1200" spc="-5">
                <a:latin typeface="Times New Roman"/>
                <a:cs typeface="Times New Roman"/>
              </a:rPr>
              <a:t>Using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below, create the following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model.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99" y="6476237"/>
            <a:ext cx="3371849" cy="1447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8073642"/>
            <a:ext cx="5440045" cy="1002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Basic</a:t>
            </a:r>
            <a:r>
              <a:rPr dirty="0" sz="1800" spc="-10" b="1">
                <a:latin typeface="Times New Roman"/>
                <a:cs typeface="Times New Roman"/>
              </a:rPr>
              <a:t> Elements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1425"/>
              </a:spcBef>
            </a:pP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are two major classes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items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Simulink: </a:t>
            </a:r>
            <a:r>
              <a:rPr dirty="0" sz="1200" spc="-5" b="1">
                <a:latin typeface="Times New Roman"/>
                <a:cs typeface="Times New Roman"/>
              </a:rPr>
              <a:t>blocks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5" b="1">
                <a:latin typeface="Times New Roman"/>
                <a:cs typeface="Times New Roman"/>
              </a:rPr>
              <a:t>lines</a:t>
            </a:r>
            <a:r>
              <a:rPr dirty="0" sz="1200" spc="-5">
                <a:latin typeface="Times New Roman"/>
                <a:cs typeface="Times New Roman"/>
              </a:rPr>
              <a:t>. Blocks are used </a:t>
            </a:r>
            <a:r>
              <a:rPr dirty="0" sz="1200">
                <a:latin typeface="Times New Roman"/>
                <a:cs typeface="Times New Roman"/>
              </a:rPr>
              <a:t>to  generate, modify, </a:t>
            </a:r>
            <a:r>
              <a:rPr dirty="0" sz="1200" spc="-5">
                <a:latin typeface="Times New Roman"/>
                <a:cs typeface="Times New Roman"/>
              </a:rPr>
              <a:t>combine, </a:t>
            </a:r>
            <a:r>
              <a:rPr dirty="0" sz="1200">
                <a:latin typeface="Times New Roman"/>
                <a:cs typeface="Times New Roman"/>
              </a:rPr>
              <a:t>output, and display signals. Lines are used to transfer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signals  </a:t>
            </a:r>
            <a:r>
              <a:rPr dirty="0" sz="1200">
                <a:latin typeface="Times New Roman"/>
                <a:cs typeface="Times New Roman"/>
              </a:rPr>
              <a:t>from one block to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another.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531368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Start the Simulink </a:t>
            </a:r>
            <a:r>
              <a:rPr dirty="0" sz="1200" spc="-5">
                <a:latin typeface="Times New Roman"/>
                <a:cs typeface="Times New Roman"/>
              </a:rPr>
              <a:t>simulation </a:t>
            </a:r>
            <a:r>
              <a:rPr dirty="0" sz="1200">
                <a:latin typeface="Times New Roman"/>
                <a:cs typeface="Times New Roman"/>
              </a:rPr>
              <a:t>again, bring up the Scope window, and hit the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auto-scale  button. </a:t>
            </a: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will see the following output which reflects the new, higher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gain.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1264157"/>
            <a:ext cx="3162299" cy="2505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298" y="3923029"/>
            <a:ext cx="5320665" cy="3848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5"/>
              </a:spcBef>
            </a:pPr>
            <a:r>
              <a:rPr dirty="0" sz="1200" spc="-5">
                <a:latin typeface="Times New Roman"/>
                <a:cs typeface="Times New Roman"/>
              </a:rPr>
              <a:t>Besides </a:t>
            </a:r>
            <a:r>
              <a:rPr dirty="0" sz="1200">
                <a:latin typeface="Times New Roman"/>
                <a:cs typeface="Times New Roman"/>
              </a:rPr>
              <a:t>variable, signals, and even entire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can be exchanged </a:t>
            </a:r>
            <a:r>
              <a:rPr dirty="0" sz="1200" spc="-5">
                <a:latin typeface="Times New Roman"/>
                <a:cs typeface="Times New Roman"/>
              </a:rPr>
              <a:t>between M</a:t>
            </a:r>
            <a:r>
              <a:rPr dirty="0" sz="1000" spc="-5">
                <a:latin typeface="Times New Roman"/>
                <a:cs typeface="Times New Roman"/>
              </a:rPr>
              <a:t>ATLAB 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Simulink. For more information see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below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6784467"/>
            <a:ext cx="5486400" cy="0"/>
          </a:xfrm>
          <a:custGeom>
            <a:avLst/>
            <a:gdLst/>
            <a:ahLst/>
            <a:cxnLst/>
            <a:rect l="l" t="t" r="r" b="b"/>
            <a:pathLst>
              <a:path w="5486400" h="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43000" y="6775704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3048"/>
                </a:moveTo>
                <a:lnTo>
                  <a:pt x="3047" y="3048"/>
                </a:lnTo>
                <a:lnTo>
                  <a:pt x="3047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ACA8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43000" y="6777228"/>
            <a:ext cx="5483860" cy="0"/>
          </a:xfrm>
          <a:custGeom>
            <a:avLst/>
            <a:gdLst/>
            <a:ahLst/>
            <a:cxnLst/>
            <a:rect l="l" t="t" r="r" b="b"/>
            <a:pathLst>
              <a:path w="5483859" h="0">
                <a:moveTo>
                  <a:pt x="0" y="0"/>
                </a:moveTo>
                <a:lnTo>
                  <a:pt x="5483352" y="0"/>
                </a:lnTo>
              </a:path>
            </a:pathLst>
          </a:custGeom>
          <a:ln w="3175">
            <a:solidFill>
              <a:srgbClr val="ACA89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626352" y="6775704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3048"/>
                </a:moveTo>
                <a:lnTo>
                  <a:pt x="3048" y="3048"/>
                </a:lnTo>
                <a:lnTo>
                  <a:pt x="3048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F1E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26352" y="6775704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3048"/>
                </a:moveTo>
                <a:lnTo>
                  <a:pt x="3048" y="3048"/>
                </a:lnTo>
                <a:lnTo>
                  <a:pt x="3048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ACA8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43000" y="6778752"/>
            <a:ext cx="3175" cy="13335"/>
          </a:xfrm>
          <a:custGeom>
            <a:avLst/>
            <a:gdLst/>
            <a:ahLst/>
            <a:cxnLst/>
            <a:rect l="l" t="t" r="r" b="b"/>
            <a:pathLst>
              <a:path w="3175" h="13334">
                <a:moveTo>
                  <a:pt x="0" y="12953"/>
                </a:moveTo>
                <a:lnTo>
                  <a:pt x="3047" y="12953"/>
                </a:lnTo>
                <a:lnTo>
                  <a:pt x="3047" y="0"/>
                </a:lnTo>
                <a:lnTo>
                  <a:pt x="0" y="0"/>
                </a:lnTo>
                <a:lnTo>
                  <a:pt x="0" y="12953"/>
                </a:lnTo>
                <a:close/>
              </a:path>
            </a:pathLst>
          </a:custGeom>
          <a:solidFill>
            <a:srgbClr val="ACA8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626352" y="6778752"/>
            <a:ext cx="3175" cy="13335"/>
          </a:xfrm>
          <a:custGeom>
            <a:avLst/>
            <a:gdLst/>
            <a:ahLst/>
            <a:cxnLst/>
            <a:rect l="l" t="t" r="r" b="b"/>
            <a:pathLst>
              <a:path w="3175" h="13334">
                <a:moveTo>
                  <a:pt x="0" y="12953"/>
                </a:moveTo>
                <a:lnTo>
                  <a:pt x="3048" y="12953"/>
                </a:lnTo>
                <a:lnTo>
                  <a:pt x="3048" y="0"/>
                </a:lnTo>
                <a:lnTo>
                  <a:pt x="0" y="0"/>
                </a:lnTo>
                <a:lnTo>
                  <a:pt x="0" y="12953"/>
                </a:lnTo>
                <a:close/>
              </a:path>
            </a:pathLst>
          </a:custGeom>
          <a:solidFill>
            <a:srgbClr val="F1E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43000" y="679170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3048"/>
                </a:moveTo>
                <a:lnTo>
                  <a:pt x="3047" y="3048"/>
                </a:lnTo>
                <a:lnTo>
                  <a:pt x="3047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ACA8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43000" y="6793230"/>
            <a:ext cx="5486400" cy="0"/>
          </a:xfrm>
          <a:custGeom>
            <a:avLst/>
            <a:gdLst/>
            <a:ahLst/>
            <a:cxnLst/>
            <a:rect l="l" t="t" r="r" b="b"/>
            <a:pathLst>
              <a:path w="5486400" h="0">
                <a:moveTo>
                  <a:pt x="0" y="0"/>
                </a:moveTo>
                <a:lnTo>
                  <a:pt x="5486400" y="0"/>
                </a:lnTo>
              </a:path>
            </a:pathLst>
          </a:custGeom>
          <a:ln w="3175">
            <a:solidFill>
              <a:srgbClr val="F1E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626352" y="6791706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0" y="3048"/>
                </a:moveTo>
                <a:lnTo>
                  <a:pt x="3048" y="3048"/>
                </a:lnTo>
                <a:lnTo>
                  <a:pt x="3048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F1E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30298" y="4794758"/>
            <a:ext cx="5494655" cy="41516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1600">
              <a:lnSpc>
                <a:spcPts val="278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Simulink Basics Tutorial - Interaction</a:t>
            </a:r>
            <a:r>
              <a:rPr dirty="0" sz="2400" spc="-1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With</a:t>
            </a:r>
            <a:endParaRPr sz="2400">
              <a:latin typeface="Times New Roman"/>
              <a:cs typeface="Times New Roman"/>
            </a:endParaRPr>
          </a:p>
          <a:p>
            <a:pPr marL="1790064">
              <a:lnSpc>
                <a:spcPts val="4220"/>
              </a:lnSpc>
            </a:pPr>
            <a:r>
              <a:rPr dirty="0" sz="3600" spc="-10">
                <a:latin typeface="Times New Roman"/>
                <a:cs typeface="Times New Roman"/>
              </a:rPr>
              <a:t>MATLAB</a:t>
            </a:r>
            <a:endParaRPr sz="3600">
              <a:latin typeface="Times New Roman"/>
              <a:cs typeface="Times New Roman"/>
            </a:endParaRPr>
          </a:p>
          <a:p>
            <a:pPr marL="12700" marR="1751330">
              <a:lnSpc>
                <a:spcPts val="1550"/>
              </a:lnSpc>
              <a:spcBef>
                <a:spcPts val="1470"/>
              </a:spcBef>
            </a:pPr>
            <a:r>
              <a:rPr dirty="0" u="sng" sz="13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Defining Block Parameters Using M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ATLAB </a:t>
            </a:r>
            <a:r>
              <a:rPr dirty="0" u="sng" sz="13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Variables </a:t>
            </a:r>
            <a:r>
              <a:rPr dirty="0" sz="135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sng" sz="13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Exchanging Signals With</a:t>
            </a:r>
            <a:r>
              <a:rPr dirty="0" u="sng" sz="1350" spc="-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M</a:t>
            </a:r>
            <a:r>
              <a:rPr dirty="0" u="sng" sz="1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ATLAB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520"/>
              </a:lnSpc>
            </a:pPr>
            <a:r>
              <a:rPr dirty="0" u="sng" sz="13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Extracting </a:t>
            </a:r>
            <a:r>
              <a:rPr dirty="0" u="sng" sz="13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Models From Simulink </a:t>
            </a:r>
            <a:r>
              <a:rPr dirty="0" u="sng" sz="13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Into</a:t>
            </a:r>
            <a:r>
              <a:rPr dirty="0" u="sng" sz="135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M</a:t>
            </a:r>
            <a:r>
              <a:rPr dirty="0" u="sng" sz="1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ATLAB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200" spc="-5">
                <a:latin typeface="Times New Roman"/>
                <a:cs typeface="Times New Roman"/>
              </a:rPr>
              <a:t>We will examine </a:t>
            </a:r>
            <a:r>
              <a:rPr dirty="0" sz="1200">
                <a:latin typeface="Times New Roman"/>
                <a:cs typeface="Times New Roman"/>
              </a:rPr>
              <a:t>three of the </a:t>
            </a:r>
            <a:r>
              <a:rPr dirty="0" sz="1200" spc="-5">
                <a:latin typeface="Times New Roman"/>
                <a:cs typeface="Times New Roman"/>
              </a:rPr>
              <a:t>ways </a:t>
            </a:r>
            <a:r>
              <a:rPr dirty="0" sz="1200">
                <a:latin typeface="Times New Roman"/>
                <a:cs typeface="Times New Roman"/>
              </a:rPr>
              <a:t>in which Simulink can </a:t>
            </a:r>
            <a:r>
              <a:rPr dirty="0" sz="1200" spc="-5">
                <a:latin typeface="Times New Roman"/>
                <a:cs typeface="Times New Roman"/>
              </a:rPr>
              <a:t>interact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469900" indent="-228600">
              <a:lnSpc>
                <a:spcPts val="140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Block </a:t>
            </a:r>
            <a:r>
              <a:rPr dirty="0" sz="1200" spc="-5">
                <a:latin typeface="Times New Roman"/>
                <a:cs typeface="Times New Roman"/>
              </a:rPr>
              <a:t>parameters </a:t>
            </a:r>
            <a:r>
              <a:rPr dirty="0" sz="1200">
                <a:latin typeface="Times New Roman"/>
                <a:cs typeface="Times New Roman"/>
              </a:rPr>
              <a:t>can be defined from M</a:t>
            </a:r>
            <a:r>
              <a:rPr dirty="0" sz="1000">
                <a:latin typeface="Times New Roman"/>
                <a:cs typeface="Times New Roman"/>
              </a:rPr>
              <a:t>ATLAB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variable.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Signals </a:t>
            </a:r>
            <a:r>
              <a:rPr dirty="0" sz="1200">
                <a:latin typeface="Times New Roman"/>
                <a:cs typeface="Times New Roman"/>
              </a:rPr>
              <a:t>can be exchanged between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Entire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can be </a:t>
            </a:r>
            <a:r>
              <a:rPr dirty="0" sz="1200" spc="-5">
                <a:latin typeface="Times New Roman"/>
                <a:cs typeface="Times New Roman"/>
              </a:rPr>
              <a:t>extracted from Simulink </a:t>
            </a:r>
            <a:r>
              <a:rPr dirty="0" sz="1200">
                <a:latin typeface="Times New Roman"/>
                <a:cs typeface="Times New Roman"/>
              </a:rPr>
              <a:t>into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Block Parameters from </a:t>
            </a:r>
            <a:r>
              <a:rPr dirty="0" sz="2400" spc="-5" b="1">
                <a:latin typeface="Times New Roman"/>
                <a:cs typeface="Times New Roman"/>
              </a:rPr>
              <a:t>MATLAB</a:t>
            </a:r>
            <a:r>
              <a:rPr dirty="0" sz="2400" spc="-14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Variables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1440"/>
              </a:spcBef>
            </a:pPr>
            <a:r>
              <a:rPr dirty="0" sz="1200">
                <a:latin typeface="Times New Roman"/>
                <a:cs typeface="Times New Roman"/>
              </a:rPr>
              <a:t>Often, a controller will be designed in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and verified in a </a:t>
            </a:r>
            <a:r>
              <a:rPr dirty="0" sz="1200" spc="-5">
                <a:latin typeface="Times New Roman"/>
                <a:cs typeface="Times New Roman"/>
              </a:rPr>
              <a:t>Simulink model.  Normally, numerical parameters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gains </a:t>
            </a:r>
            <a:r>
              <a:rPr dirty="0" sz="1200" spc="-5">
                <a:latin typeface="Times New Roman"/>
                <a:cs typeface="Times New Roman"/>
              </a:rPr>
              <a:t>and controller transfer </a:t>
            </a:r>
            <a:r>
              <a:rPr dirty="0" sz="1200">
                <a:latin typeface="Times New Roman"/>
                <a:cs typeface="Times New Roman"/>
              </a:rPr>
              <a:t>functions are  entered into </a:t>
            </a:r>
            <a:r>
              <a:rPr dirty="0" sz="1200" spc="-5">
                <a:latin typeface="Times New Roman"/>
                <a:cs typeface="Times New Roman"/>
              </a:rPr>
              <a:t>simulink manually </a:t>
            </a:r>
            <a:r>
              <a:rPr dirty="0" sz="1200">
                <a:latin typeface="Times New Roman"/>
                <a:cs typeface="Times New Roman"/>
              </a:rPr>
              <a:t>by entering the </a:t>
            </a:r>
            <a:r>
              <a:rPr dirty="0" sz="1200" spc="-5">
                <a:latin typeface="Times New Roman"/>
                <a:cs typeface="Times New Roman"/>
              </a:rPr>
              <a:t>numbers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block dialog boxes.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Rather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5240020" cy="9118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5244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than enter </a:t>
            </a:r>
            <a:r>
              <a:rPr dirty="0" sz="1200" spc="-5">
                <a:latin typeface="Times New Roman"/>
                <a:cs typeface="Times New Roman"/>
              </a:rPr>
              <a:t>numbers directly,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possible to </a:t>
            </a:r>
            <a:r>
              <a:rPr dirty="0" sz="1200" spc="-5">
                <a:latin typeface="Times New Roman"/>
                <a:cs typeface="Times New Roman"/>
              </a:rPr>
              <a:t>use 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variable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Simulink block  dialog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boxes.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70"/>
              </a:lnSpc>
            </a:pPr>
            <a:r>
              <a:rPr dirty="0" sz="1200" spc="-5">
                <a:latin typeface="Times New Roman"/>
                <a:cs typeface="Times New Roman"/>
              </a:rPr>
              <a:t>For example, </a:t>
            </a:r>
            <a:r>
              <a:rPr dirty="0" sz="1200">
                <a:latin typeface="Times New Roman"/>
                <a:cs typeface="Times New Roman"/>
              </a:rPr>
              <a:t>bring up the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model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built in the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Basics tutorial</a:t>
            </a:r>
            <a:r>
              <a:rPr dirty="0" sz="12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(or </a:t>
            </a:r>
            <a:r>
              <a:rPr dirty="0" sz="1200" spc="-5">
                <a:latin typeface="Times New Roman"/>
                <a:cs typeface="Times New Roman"/>
              </a:rPr>
              <a:t>click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here</a:t>
            </a:r>
            <a:r>
              <a:rPr dirty="0" sz="120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 download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it.)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1793748"/>
            <a:ext cx="5067300" cy="2218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3988561"/>
            <a:ext cx="5377815" cy="2582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In this case, the </a:t>
            </a:r>
            <a:r>
              <a:rPr dirty="0" sz="1200" spc="-5">
                <a:latin typeface="Times New Roman"/>
                <a:cs typeface="Times New Roman"/>
              </a:rPr>
              <a:t>complete controller transfer function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155065" marR="3528695" indent="380365">
              <a:lnSpc>
                <a:spcPts val="1130"/>
              </a:lnSpc>
            </a:pPr>
            <a:r>
              <a:rPr dirty="0" sz="1000" spc="-5">
                <a:latin typeface="Courier New"/>
                <a:cs typeface="Courier New"/>
              </a:rPr>
              <a:t>s+2  2.5</a:t>
            </a:r>
            <a:r>
              <a:rPr dirty="0" sz="1000" spc="-90">
                <a:latin typeface="Courier New"/>
                <a:cs typeface="Courier New"/>
              </a:rPr>
              <a:t> </a:t>
            </a:r>
            <a:r>
              <a:rPr dirty="0" sz="1000" spc="-5">
                <a:latin typeface="Courier New"/>
                <a:cs typeface="Courier New"/>
              </a:rPr>
              <a:t>-----</a:t>
            </a:r>
            <a:endParaRPr sz="1000">
              <a:latin typeface="Courier New"/>
              <a:cs typeface="Courier New"/>
            </a:endParaRPr>
          </a:p>
          <a:p>
            <a:pPr marL="1612265">
              <a:lnSpc>
                <a:spcPts val="1100"/>
              </a:lnSpc>
            </a:pPr>
            <a:r>
              <a:rPr dirty="0" sz="1000">
                <a:latin typeface="Courier New"/>
                <a:cs typeface="Courier New"/>
              </a:rPr>
              <a:t>s</a:t>
            </a:r>
            <a:endParaRPr sz="1000">
              <a:latin typeface="Courier New"/>
              <a:cs typeface="Courier New"/>
            </a:endParaRPr>
          </a:p>
          <a:p>
            <a:pPr marL="12700" marR="5080">
              <a:lnSpc>
                <a:spcPts val="1380"/>
              </a:lnSpc>
              <a:spcBef>
                <a:spcPts val="90"/>
              </a:spcBef>
            </a:pPr>
            <a:r>
              <a:rPr dirty="0" sz="1200" spc="-5">
                <a:latin typeface="Times New Roman"/>
                <a:cs typeface="Times New Roman"/>
              </a:rPr>
              <a:t>Suppose </a:t>
            </a:r>
            <a:r>
              <a:rPr dirty="0" sz="1200">
                <a:latin typeface="Times New Roman"/>
                <a:cs typeface="Times New Roman"/>
              </a:rPr>
              <a:t>this transfer function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generated </a:t>
            </a:r>
            <a:r>
              <a:rPr dirty="0" sz="1200" spc="-5">
                <a:latin typeface="Times New Roman"/>
                <a:cs typeface="Times New Roman"/>
              </a:rPr>
              <a:t>by some computation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</a:t>
            </a:r>
            <a:r>
              <a:rPr dirty="0" sz="1200" spc="-5">
                <a:latin typeface="Times New Roman"/>
                <a:cs typeface="Times New Roman"/>
              </a:rPr>
              <a:t>. In this  case, </a:t>
            </a:r>
            <a:r>
              <a:rPr dirty="0" sz="1200">
                <a:latin typeface="Times New Roman"/>
                <a:cs typeface="Times New Roman"/>
              </a:rPr>
              <a:t>there would </a:t>
            </a:r>
            <a:r>
              <a:rPr dirty="0" sz="1200" spc="-5">
                <a:latin typeface="Times New Roman"/>
                <a:cs typeface="Times New Roman"/>
              </a:rPr>
              <a:t>most likely </a:t>
            </a:r>
            <a:r>
              <a:rPr dirty="0" sz="1200">
                <a:latin typeface="Times New Roman"/>
                <a:cs typeface="Times New Roman"/>
              </a:rPr>
              <a:t>be three variable, the </a:t>
            </a:r>
            <a:r>
              <a:rPr dirty="0" sz="1200" spc="-5">
                <a:latin typeface="Times New Roman"/>
                <a:cs typeface="Times New Roman"/>
              </a:rPr>
              <a:t>numerator polynomial,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denominator polynomial, </a:t>
            </a:r>
            <a:r>
              <a:rPr dirty="0" sz="1200">
                <a:latin typeface="Times New Roman"/>
                <a:cs typeface="Times New Roman"/>
              </a:rPr>
              <a:t>and the </a:t>
            </a:r>
            <a:r>
              <a:rPr dirty="0" sz="1200" spc="-5">
                <a:latin typeface="Times New Roman"/>
                <a:cs typeface="Times New Roman"/>
              </a:rPr>
              <a:t>gain. </a:t>
            </a:r>
            <a:r>
              <a:rPr dirty="0" sz="1200">
                <a:latin typeface="Times New Roman"/>
                <a:cs typeface="Times New Roman"/>
              </a:rPr>
              <a:t>Enter the following commands in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to  generate these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variable.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19"/>
              </a:lnSpc>
            </a:pPr>
            <a:r>
              <a:rPr dirty="0" sz="1000" spc="-5">
                <a:latin typeface="Courier New"/>
                <a:cs typeface="Courier New"/>
              </a:rPr>
              <a:t>K=2.5</a:t>
            </a:r>
            <a:endParaRPr sz="1000">
              <a:latin typeface="Courier New"/>
              <a:cs typeface="Courier New"/>
            </a:endParaRPr>
          </a:p>
          <a:p>
            <a:pPr marL="469900">
              <a:lnSpc>
                <a:spcPts val="1135"/>
              </a:lnSpc>
            </a:pPr>
            <a:r>
              <a:rPr dirty="0" sz="1000" spc="-5">
                <a:latin typeface="Courier New"/>
                <a:cs typeface="Courier New"/>
              </a:rPr>
              <a:t>num=[1</a:t>
            </a:r>
            <a:r>
              <a:rPr dirty="0" sz="1000" spc="-95">
                <a:latin typeface="Courier New"/>
                <a:cs typeface="Courier New"/>
              </a:rPr>
              <a:t> </a:t>
            </a:r>
            <a:r>
              <a:rPr dirty="0" sz="1000" spc="-5">
                <a:latin typeface="Courier New"/>
                <a:cs typeface="Courier New"/>
              </a:rPr>
              <a:t>2]</a:t>
            </a:r>
            <a:endParaRPr sz="1000">
              <a:latin typeface="Courier New"/>
              <a:cs typeface="Courier New"/>
            </a:endParaRPr>
          </a:p>
          <a:p>
            <a:pPr marL="469900">
              <a:lnSpc>
                <a:spcPts val="1160"/>
              </a:lnSpc>
            </a:pPr>
            <a:r>
              <a:rPr dirty="0" sz="1000" spc="-5">
                <a:latin typeface="Courier New"/>
                <a:cs typeface="Courier New"/>
              </a:rPr>
              <a:t>den=[1</a:t>
            </a:r>
            <a:r>
              <a:rPr dirty="0" sz="1000" spc="-95">
                <a:latin typeface="Courier New"/>
                <a:cs typeface="Courier New"/>
              </a:rPr>
              <a:t> </a:t>
            </a:r>
            <a:r>
              <a:rPr dirty="0" sz="1000" spc="-5">
                <a:latin typeface="Courier New"/>
                <a:cs typeface="Courier New"/>
              </a:rPr>
              <a:t>0]</a:t>
            </a:r>
            <a:endParaRPr sz="1000">
              <a:latin typeface="Courier New"/>
              <a:cs typeface="Courier New"/>
            </a:endParaRPr>
          </a:p>
          <a:p>
            <a:pPr marL="12700" marR="297815">
              <a:lnSpc>
                <a:spcPts val="1380"/>
              </a:lnSpc>
              <a:spcBef>
                <a:spcPts val="85"/>
              </a:spcBef>
            </a:pPr>
            <a:r>
              <a:rPr dirty="0" sz="1200">
                <a:latin typeface="Times New Roman"/>
                <a:cs typeface="Times New Roman"/>
              </a:rPr>
              <a:t>These variable can now be used in the blocks in </a:t>
            </a:r>
            <a:r>
              <a:rPr dirty="0" sz="1200" spc="-5">
                <a:latin typeface="Times New Roman"/>
                <a:cs typeface="Times New Roman"/>
              </a:rPr>
              <a:t>Simulink. </a:t>
            </a:r>
            <a:r>
              <a:rPr dirty="0" sz="1200">
                <a:latin typeface="Times New Roman"/>
                <a:cs typeface="Times New Roman"/>
              </a:rPr>
              <a:t>In your </a:t>
            </a:r>
            <a:r>
              <a:rPr dirty="0" sz="1200" spc="-5">
                <a:latin typeface="Times New Roman"/>
                <a:cs typeface="Times New Roman"/>
              </a:rPr>
              <a:t>simulink model,  </a:t>
            </a:r>
            <a:r>
              <a:rPr dirty="0" sz="1200">
                <a:latin typeface="Times New Roman"/>
                <a:cs typeface="Times New Roman"/>
              </a:rPr>
              <a:t>double-click on the Gain block. Enter the following in the Gain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field.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90"/>
              </a:spcBef>
            </a:pPr>
            <a:r>
              <a:rPr dirty="0" sz="1000">
                <a:latin typeface="Courier New"/>
                <a:cs typeface="Courier New"/>
              </a:rPr>
              <a:t>K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2999" y="6567677"/>
            <a:ext cx="2810256" cy="1581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8123935"/>
            <a:ext cx="534162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Close this dialog box. Notice now that the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block in the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model </a:t>
            </a:r>
            <a:r>
              <a:rPr dirty="0" sz="1200" spc="-5">
                <a:latin typeface="Times New Roman"/>
                <a:cs typeface="Times New Roman"/>
              </a:rPr>
              <a:t>shows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variable K </a:t>
            </a:r>
            <a:r>
              <a:rPr dirty="0" sz="1200">
                <a:latin typeface="Times New Roman"/>
                <a:cs typeface="Times New Roman"/>
              </a:rPr>
              <a:t>rather than 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number.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4838700" cy="230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194557"/>
            <a:ext cx="5265420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Double-click on the </a:t>
            </a:r>
            <a:r>
              <a:rPr dirty="0" sz="1200" spc="-5">
                <a:latin typeface="Times New Roman"/>
                <a:cs typeface="Times New Roman"/>
              </a:rPr>
              <a:t>PI </a:t>
            </a:r>
            <a:r>
              <a:rPr dirty="0" sz="1200">
                <a:latin typeface="Times New Roman"/>
                <a:cs typeface="Times New Roman"/>
              </a:rPr>
              <a:t>Controller block. </a:t>
            </a:r>
            <a:r>
              <a:rPr dirty="0" sz="1200" spc="-5">
                <a:latin typeface="Times New Roman"/>
                <a:cs typeface="Times New Roman"/>
              </a:rPr>
              <a:t>Enter </a:t>
            </a:r>
            <a:r>
              <a:rPr dirty="0" sz="1200">
                <a:latin typeface="Times New Roman"/>
                <a:cs typeface="Times New Roman"/>
              </a:rPr>
              <a:t>the following into the </a:t>
            </a:r>
            <a:r>
              <a:rPr dirty="0" sz="1200" spc="-5">
                <a:latin typeface="Times New Roman"/>
                <a:cs typeface="Times New Roman"/>
              </a:rPr>
              <a:t>Numerator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field.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135"/>
              </a:lnSpc>
            </a:pPr>
            <a:r>
              <a:rPr dirty="0" sz="1000" spc="-5">
                <a:latin typeface="Courier New"/>
                <a:cs typeface="Courier New"/>
              </a:rPr>
              <a:t>num</a:t>
            </a:r>
            <a:endParaRPr sz="1000">
              <a:latin typeface="Courier New"/>
              <a:cs typeface="Courier New"/>
            </a:endParaRPr>
          </a:p>
          <a:p>
            <a:pPr marL="12700">
              <a:lnSpc>
                <a:spcPts val="1375"/>
              </a:lnSpc>
            </a:pPr>
            <a:r>
              <a:rPr dirty="0" sz="1200">
                <a:latin typeface="Times New Roman"/>
                <a:cs typeface="Times New Roman"/>
              </a:rPr>
              <a:t>Enter </a:t>
            </a:r>
            <a:r>
              <a:rPr dirty="0" sz="1200" spc="-5">
                <a:latin typeface="Times New Roman"/>
                <a:cs typeface="Times New Roman"/>
              </a:rPr>
              <a:t>the following </a:t>
            </a:r>
            <a:r>
              <a:rPr dirty="0" sz="1200">
                <a:latin typeface="Times New Roman"/>
                <a:cs typeface="Times New Roman"/>
              </a:rPr>
              <a:t>into the </a:t>
            </a:r>
            <a:r>
              <a:rPr dirty="0" sz="1200" spc="-5">
                <a:latin typeface="Times New Roman"/>
                <a:cs typeface="Times New Roman"/>
              </a:rPr>
              <a:t>Denominator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field.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145"/>
              </a:lnSpc>
            </a:pPr>
            <a:r>
              <a:rPr dirty="0" sz="1000" spc="-5">
                <a:latin typeface="Courier New"/>
                <a:cs typeface="Courier New"/>
              </a:rPr>
              <a:t>den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3857243"/>
            <a:ext cx="2810255" cy="2562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6394956"/>
            <a:ext cx="528637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Close this dialog box. Notice now that the </a:t>
            </a:r>
            <a:r>
              <a:rPr dirty="0" sz="1200" spc="-10">
                <a:latin typeface="Times New Roman"/>
                <a:cs typeface="Times New Roman"/>
              </a:rPr>
              <a:t>PI </a:t>
            </a:r>
            <a:r>
              <a:rPr dirty="0" sz="1200">
                <a:latin typeface="Times New Roman"/>
                <a:cs typeface="Times New Roman"/>
              </a:rPr>
              <a:t>Controller block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the variable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  and den </a:t>
            </a:r>
            <a:r>
              <a:rPr dirty="0" sz="1200" spc="-5">
                <a:latin typeface="Times New Roman"/>
                <a:cs typeface="Times New Roman"/>
              </a:rPr>
              <a:t>(as </a:t>
            </a:r>
            <a:r>
              <a:rPr dirty="0" sz="1200">
                <a:latin typeface="Times New Roman"/>
                <a:cs typeface="Times New Roman"/>
              </a:rPr>
              <a:t>functions of </a:t>
            </a:r>
            <a:r>
              <a:rPr dirty="0" sz="1200" spc="-5">
                <a:latin typeface="Times New Roman"/>
                <a:cs typeface="Times New Roman"/>
              </a:rPr>
              <a:t>s) </a:t>
            </a:r>
            <a:r>
              <a:rPr dirty="0" sz="1200">
                <a:latin typeface="Times New Roman"/>
                <a:cs typeface="Times New Roman"/>
              </a:rPr>
              <a:t>rather than an explicit transfer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function.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2999" y="6770368"/>
            <a:ext cx="4838700" cy="2305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547751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can simulate the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variable parameters. Select </a:t>
            </a:r>
            <a:r>
              <a:rPr dirty="0" sz="1200" b="1">
                <a:latin typeface="Times New Roman"/>
                <a:cs typeface="Times New Roman"/>
              </a:rPr>
              <a:t>Start </a:t>
            </a:r>
            <a:r>
              <a:rPr dirty="0" sz="1200">
                <a:latin typeface="Times New Roman"/>
                <a:cs typeface="Times New Roman"/>
              </a:rPr>
              <a:t>from the  </a:t>
            </a:r>
            <a:r>
              <a:rPr dirty="0" sz="1200" spc="-5" b="1">
                <a:latin typeface="Times New Roman"/>
                <a:cs typeface="Times New Roman"/>
              </a:rPr>
              <a:t>Simulation </a:t>
            </a:r>
            <a:r>
              <a:rPr dirty="0" sz="1200" spc="-5">
                <a:latin typeface="Times New Roman"/>
                <a:cs typeface="Times New Roman"/>
              </a:rPr>
              <a:t>menu </a:t>
            </a:r>
            <a:r>
              <a:rPr dirty="0" sz="1200">
                <a:latin typeface="Times New Roman"/>
                <a:cs typeface="Times New Roman"/>
              </a:rPr>
              <a:t>to run the </a:t>
            </a:r>
            <a:r>
              <a:rPr dirty="0" sz="1200" spc="-5">
                <a:latin typeface="Times New Roman"/>
                <a:cs typeface="Times New Roman"/>
              </a:rPr>
              <a:t>simulation. </a:t>
            </a:r>
            <a:r>
              <a:rPr dirty="0" sz="1200">
                <a:latin typeface="Times New Roman"/>
                <a:cs typeface="Times New Roman"/>
              </a:rPr>
              <a:t>Double-click on the Scope block to view </a:t>
            </a:r>
            <a:r>
              <a:rPr dirty="0" sz="1200" spc="-5">
                <a:latin typeface="Times New Roman"/>
                <a:cs typeface="Times New Roman"/>
              </a:rPr>
              <a:t>its  </a:t>
            </a:r>
            <a:r>
              <a:rPr dirty="0" sz="1200">
                <a:latin typeface="Times New Roman"/>
                <a:cs typeface="Times New Roman"/>
              </a:rPr>
              <a:t>output. </a:t>
            </a:r>
            <a:r>
              <a:rPr dirty="0" sz="1200" spc="-5">
                <a:latin typeface="Times New Roman"/>
                <a:cs typeface="Times New Roman"/>
              </a:rPr>
              <a:t>Hit </a:t>
            </a:r>
            <a:r>
              <a:rPr dirty="0" sz="1200">
                <a:latin typeface="Times New Roman"/>
                <a:cs typeface="Times New Roman"/>
              </a:rPr>
              <a:t>the autoscale </a:t>
            </a:r>
            <a:r>
              <a:rPr dirty="0" sz="1200" spc="-5">
                <a:latin typeface="Times New Roman"/>
                <a:cs typeface="Times New Roman"/>
              </a:rPr>
              <a:t>button (binoculars) and you </a:t>
            </a:r>
            <a:r>
              <a:rPr dirty="0" sz="1200">
                <a:latin typeface="Times New Roman"/>
                <a:cs typeface="Times New Roman"/>
              </a:rPr>
              <a:t>should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1439417"/>
            <a:ext cx="3162299" cy="2505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3919982"/>
            <a:ext cx="5495290" cy="105346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if any </a:t>
            </a:r>
            <a:r>
              <a:rPr dirty="0" sz="1200" spc="-5">
                <a:latin typeface="Times New Roman"/>
                <a:cs typeface="Times New Roman"/>
              </a:rPr>
              <a:t>calculations are done in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000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to change any of the variable used in the 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model, the simulation </a:t>
            </a:r>
            <a:r>
              <a:rPr dirty="0" sz="1200" spc="-5">
                <a:latin typeface="Times New Roman"/>
                <a:cs typeface="Times New Roman"/>
              </a:rPr>
              <a:t>will 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new </a:t>
            </a:r>
            <a:r>
              <a:rPr dirty="0" sz="1200">
                <a:latin typeface="Times New Roman"/>
                <a:cs typeface="Times New Roman"/>
              </a:rPr>
              <a:t>values the next </a:t>
            </a:r>
            <a:r>
              <a:rPr dirty="0" sz="1200" spc="-5">
                <a:latin typeface="Times New Roman"/>
                <a:cs typeface="Times New Roman"/>
              </a:rPr>
              <a:t>time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run. To try this,  in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change the gain, </a:t>
            </a:r>
            <a:r>
              <a:rPr dirty="0" sz="1200" spc="-5">
                <a:latin typeface="Times New Roman"/>
                <a:cs typeface="Times New Roman"/>
              </a:rPr>
              <a:t>K, </a:t>
            </a:r>
            <a:r>
              <a:rPr dirty="0" sz="1200">
                <a:latin typeface="Times New Roman"/>
                <a:cs typeface="Times New Roman"/>
              </a:rPr>
              <a:t>by entering the following at the </a:t>
            </a:r>
            <a:r>
              <a:rPr dirty="0" sz="1200" spc="-5">
                <a:latin typeface="Times New Roman"/>
                <a:cs typeface="Times New Roman"/>
              </a:rPr>
              <a:t>command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prompt.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45"/>
              </a:lnSpc>
            </a:pPr>
            <a:r>
              <a:rPr dirty="0" sz="1000" spc="-5">
                <a:latin typeface="Courier New"/>
                <a:cs typeface="Courier New"/>
              </a:rPr>
              <a:t>K=5</a:t>
            </a:r>
            <a:endParaRPr sz="1000">
              <a:latin typeface="Courier New"/>
              <a:cs typeface="Courier New"/>
            </a:endParaRPr>
          </a:p>
          <a:p>
            <a:pPr marL="12700" marR="238125">
              <a:lnSpc>
                <a:spcPts val="1380"/>
              </a:lnSpc>
              <a:spcBef>
                <a:spcPts val="90"/>
              </a:spcBef>
            </a:pPr>
            <a:r>
              <a:rPr dirty="0" sz="1200">
                <a:latin typeface="Times New Roman"/>
                <a:cs typeface="Times New Roman"/>
              </a:rPr>
              <a:t>Start the Simulink </a:t>
            </a:r>
            <a:r>
              <a:rPr dirty="0" sz="1200" spc="-5">
                <a:latin typeface="Times New Roman"/>
                <a:cs typeface="Times New Roman"/>
              </a:rPr>
              <a:t>simulation </a:t>
            </a:r>
            <a:r>
              <a:rPr dirty="0" sz="1200">
                <a:latin typeface="Times New Roman"/>
                <a:cs typeface="Times New Roman"/>
              </a:rPr>
              <a:t>again, bring </a:t>
            </a:r>
            <a:r>
              <a:rPr dirty="0" sz="1200" spc="-5">
                <a:latin typeface="Times New Roman"/>
                <a:cs typeface="Times New Roman"/>
              </a:rPr>
              <a:t>up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Scope window, and hit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autoscale  </a:t>
            </a:r>
            <a:r>
              <a:rPr dirty="0" sz="1200">
                <a:latin typeface="Times New Roman"/>
                <a:cs typeface="Times New Roman"/>
              </a:rPr>
              <a:t>button. </a:t>
            </a: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will see the following output which reflects the new, higher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gain.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2999" y="4965191"/>
            <a:ext cx="3162299" cy="2505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298" y="7364983"/>
            <a:ext cx="5299075" cy="169608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200">
                <a:latin typeface="Times New Roman"/>
                <a:cs typeface="Times New Roman"/>
              </a:rPr>
              <a:t>To download the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variable </a:t>
            </a:r>
            <a:r>
              <a:rPr dirty="0" sz="1200" spc="-5">
                <a:latin typeface="Times New Roman"/>
                <a:cs typeface="Times New Roman"/>
              </a:rPr>
              <a:t>parameters, </a:t>
            </a:r>
            <a:r>
              <a:rPr dirty="0" sz="1200">
                <a:latin typeface="Times New Roman"/>
                <a:cs typeface="Times New Roman"/>
              </a:rPr>
              <a:t>click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here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Exchanging Signals with</a:t>
            </a:r>
            <a:r>
              <a:rPr dirty="0" sz="1800" spc="1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M</a:t>
            </a:r>
            <a:r>
              <a:rPr dirty="0" sz="2400" spc="-5" b="1">
                <a:latin typeface="Times New Roman"/>
                <a:cs typeface="Times New Roman"/>
              </a:rPr>
              <a:t>ATLAB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1440"/>
              </a:spcBef>
            </a:pPr>
            <a:r>
              <a:rPr dirty="0" sz="1200" spc="-5">
                <a:latin typeface="Times New Roman"/>
                <a:cs typeface="Times New Roman"/>
              </a:rPr>
              <a:t>Sometimes, we </a:t>
            </a:r>
            <a:r>
              <a:rPr dirty="0" sz="1200">
                <a:latin typeface="Times New Roman"/>
                <a:cs typeface="Times New Roman"/>
              </a:rPr>
              <a:t>would like to use the results of a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simulation in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 </a:t>
            </a:r>
            <a:r>
              <a:rPr dirty="0" sz="1200">
                <a:latin typeface="Times New Roman"/>
                <a:cs typeface="Times New Roman"/>
              </a:rPr>
              <a:t>command </a:t>
            </a:r>
            <a:r>
              <a:rPr dirty="0" sz="1200" spc="-5">
                <a:latin typeface="Times New Roman"/>
                <a:cs typeface="Times New Roman"/>
              </a:rPr>
              <a:t>window </a:t>
            </a:r>
            <a:r>
              <a:rPr dirty="0" sz="1200">
                <a:latin typeface="Times New Roman"/>
                <a:cs typeface="Times New Roman"/>
              </a:rPr>
              <a:t>for further calculations </a:t>
            </a:r>
            <a:r>
              <a:rPr dirty="0" sz="1200" spc="-5">
                <a:latin typeface="Times New Roman"/>
                <a:cs typeface="Times New Roman"/>
              </a:rPr>
              <a:t>and plotting. Less </a:t>
            </a:r>
            <a:r>
              <a:rPr dirty="0" sz="1200">
                <a:latin typeface="Times New Roman"/>
                <a:cs typeface="Times New Roman"/>
              </a:rPr>
              <a:t>often,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like </a:t>
            </a:r>
            <a:r>
              <a:rPr dirty="0" sz="1200">
                <a:latin typeface="Times New Roman"/>
                <a:cs typeface="Times New Roman"/>
              </a:rPr>
              <a:t>to  generate </a:t>
            </a:r>
            <a:r>
              <a:rPr dirty="0" sz="1200" spc="-5">
                <a:latin typeface="Times New Roman"/>
                <a:cs typeface="Times New Roman"/>
              </a:rPr>
              <a:t>signals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which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use as </a:t>
            </a:r>
            <a:r>
              <a:rPr dirty="0" sz="1200">
                <a:latin typeface="Times New Roman"/>
                <a:cs typeface="Times New Roman"/>
              </a:rPr>
              <a:t>inputs in a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model. These  </a:t>
            </a:r>
            <a:r>
              <a:rPr dirty="0" sz="1200" spc="-5">
                <a:latin typeface="Times New Roman"/>
                <a:cs typeface="Times New Roman"/>
              </a:rPr>
              <a:t>tasks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accomplished </a:t>
            </a:r>
            <a:r>
              <a:rPr dirty="0" sz="1200">
                <a:latin typeface="Times New Roman"/>
                <a:cs typeface="Times New Roman"/>
              </a:rPr>
              <a:t>through the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of the To Workspace Sink Block and 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5388610" cy="12623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25971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Workspace </a:t>
            </a:r>
            <a:r>
              <a:rPr dirty="0" sz="1200">
                <a:latin typeface="Times New Roman"/>
                <a:cs typeface="Times New Roman"/>
              </a:rPr>
              <a:t>Source </a:t>
            </a:r>
            <a:r>
              <a:rPr dirty="0" sz="1200" spc="-5">
                <a:latin typeface="Times New Roman"/>
                <a:cs typeface="Times New Roman"/>
              </a:rPr>
              <a:t>Block. We will </a:t>
            </a:r>
            <a:r>
              <a:rPr dirty="0" sz="1200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transfer signals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</a:t>
            </a:r>
            <a:r>
              <a:rPr dirty="0" sz="1200" spc="-5">
                <a:latin typeface="Times New Roman"/>
                <a:cs typeface="Times New Roman"/>
              </a:rPr>
              <a:t>.  </a:t>
            </a:r>
            <a:r>
              <a:rPr dirty="0" sz="1200">
                <a:latin typeface="Times New Roman"/>
                <a:cs typeface="Times New Roman"/>
              </a:rPr>
              <a:t>Doing the reverse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very </a:t>
            </a:r>
            <a:r>
              <a:rPr dirty="0" sz="1200" spc="-5">
                <a:latin typeface="Times New Roman"/>
                <a:cs typeface="Times New Roman"/>
              </a:rPr>
              <a:t>similar </a:t>
            </a:r>
            <a:r>
              <a:rPr dirty="0" sz="1200">
                <a:latin typeface="Times New Roman"/>
                <a:cs typeface="Times New Roman"/>
              </a:rPr>
              <a:t>process.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95700"/>
              </a:lnSpc>
            </a:pPr>
            <a:r>
              <a:rPr dirty="0" sz="1200">
                <a:latin typeface="Times New Roman"/>
                <a:cs typeface="Times New Roman"/>
              </a:rPr>
              <a:t>The To </a:t>
            </a:r>
            <a:r>
              <a:rPr dirty="0" sz="1200" spc="-5">
                <a:latin typeface="Times New Roman"/>
                <a:cs typeface="Times New Roman"/>
              </a:rPr>
              <a:t>Workspace </a:t>
            </a:r>
            <a:r>
              <a:rPr dirty="0" sz="1200">
                <a:latin typeface="Times New Roman"/>
                <a:cs typeface="Times New Roman"/>
              </a:rPr>
              <a:t>Sink Block </a:t>
            </a:r>
            <a:r>
              <a:rPr dirty="0" sz="1200" spc="-5">
                <a:latin typeface="Times New Roman"/>
                <a:cs typeface="Times New Roman"/>
              </a:rPr>
              <a:t>saves </a:t>
            </a:r>
            <a:r>
              <a:rPr dirty="0" sz="1200">
                <a:latin typeface="Times New Roman"/>
                <a:cs typeface="Times New Roman"/>
              </a:rPr>
              <a:t>a signal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vector in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Workspace.  Open the model which you used </a:t>
            </a:r>
            <a:r>
              <a:rPr dirty="0" sz="1200" spc="-5">
                <a:latin typeface="Times New Roman"/>
                <a:cs typeface="Times New Roman"/>
              </a:rPr>
              <a:t>previously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tutorial </a:t>
            </a:r>
            <a:r>
              <a:rPr dirty="0" sz="1200">
                <a:latin typeface="Times New Roman"/>
                <a:cs typeface="Times New Roman"/>
              </a:rPr>
              <a:t>or click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here</a:t>
            </a:r>
            <a:r>
              <a:rPr dirty="0" sz="120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download the  model. Be sure that the variable </a:t>
            </a:r>
            <a:r>
              <a:rPr dirty="0" sz="1200" spc="-5">
                <a:latin typeface="Times New Roman"/>
                <a:cs typeface="Times New Roman"/>
              </a:rPr>
              <a:t>K </a:t>
            </a:r>
            <a:r>
              <a:rPr dirty="0" sz="1200">
                <a:latin typeface="Times New Roman"/>
                <a:cs typeface="Times New Roman"/>
              </a:rPr>
              <a:t>(=5), num (=[1 2]), and den (=[1 0]) are defined in 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2141981"/>
            <a:ext cx="4838700" cy="230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4281932"/>
            <a:ext cx="5380990" cy="108394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 indent="4838700">
              <a:lnSpc>
                <a:spcPct val="9580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Suppose  </a:t>
            </a:r>
            <a:r>
              <a:rPr dirty="0" sz="1200" spc="-5">
                <a:latin typeface="Times New Roman"/>
                <a:cs typeface="Times New Roman"/>
              </a:rPr>
              <a:t>we would </a:t>
            </a:r>
            <a:r>
              <a:rPr dirty="0" sz="1200">
                <a:latin typeface="Times New Roman"/>
                <a:cs typeface="Times New Roman"/>
              </a:rPr>
              <a:t>like to </a:t>
            </a:r>
            <a:r>
              <a:rPr dirty="0" sz="1200" spc="-5">
                <a:latin typeface="Times New Roman"/>
                <a:cs typeface="Times New Roman"/>
              </a:rPr>
              <a:t>use both </a:t>
            </a:r>
            <a:r>
              <a:rPr dirty="0" sz="1200">
                <a:latin typeface="Times New Roman"/>
                <a:cs typeface="Times New Roman"/>
              </a:rPr>
              <a:t>the output signal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control signal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calculations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</a:t>
            </a:r>
            <a:r>
              <a:rPr dirty="0" sz="1200" spc="-5">
                <a:latin typeface="Times New Roman"/>
                <a:cs typeface="Times New Roman"/>
              </a:rPr>
              <a:t>. We will save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two variables as </a:t>
            </a:r>
            <a:r>
              <a:rPr dirty="0" sz="1200">
                <a:latin typeface="Times New Roman"/>
                <a:cs typeface="Times New Roman"/>
              </a:rPr>
              <a:t>well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time </a:t>
            </a:r>
            <a:r>
              <a:rPr dirty="0" sz="1200">
                <a:latin typeface="Times New Roman"/>
                <a:cs typeface="Times New Roman"/>
              </a:rPr>
              <a:t>signal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our </a:t>
            </a:r>
            <a:r>
              <a:rPr dirty="0" sz="1200" spc="-5">
                <a:latin typeface="Times New Roman"/>
                <a:cs typeface="Times New Roman"/>
              </a:rPr>
              <a:t>Simulink  </a:t>
            </a:r>
            <a:r>
              <a:rPr dirty="0" sz="1200">
                <a:latin typeface="Times New Roman"/>
                <a:cs typeface="Times New Roman"/>
              </a:rPr>
              <a:t>model. </a:t>
            </a:r>
            <a:r>
              <a:rPr dirty="0" sz="1200" spc="-5">
                <a:latin typeface="Times New Roman"/>
                <a:cs typeface="Times New Roman"/>
              </a:rPr>
              <a:t>First, </a:t>
            </a:r>
            <a:r>
              <a:rPr dirty="0" sz="1200">
                <a:latin typeface="Times New Roman"/>
                <a:cs typeface="Times New Roman"/>
              </a:rPr>
              <a:t>you need to generate a </a:t>
            </a:r>
            <a:r>
              <a:rPr dirty="0" sz="1200" spc="-5">
                <a:latin typeface="Times New Roman"/>
                <a:cs typeface="Times New Roman"/>
              </a:rPr>
              <a:t>time </a:t>
            </a:r>
            <a:r>
              <a:rPr dirty="0" sz="1200">
                <a:latin typeface="Times New Roman"/>
                <a:cs typeface="Times New Roman"/>
              </a:rPr>
              <a:t>signal. Open the </a:t>
            </a:r>
            <a:r>
              <a:rPr dirty="0" sz="1200" spc="-5">
                <a:latin typeface="Times New Roman"/>
                <a:cs typeface="Times New Roman"/>
              </a:rPr>
              <a:t>Sources window </a:t>
            </a:r>
            <a:r>
              <a:rPr dirty="0" sz="1200">
                <a:latin typeface="Times New Roman"/>
                <a:cs typeface="Times New Roman"/>
              </a:rPr>
              <a:t>by double-  clicking the </a:t>
            </a:r>
            <a:r>
              <a:rPr dirty="0" sz="1200" spc="-5">
                <a:latin typeface="Times New Roman"/>
                <a:cs typeface="Times New Roman"/>
              </a:rPr>
              <a:t>Sources </a:t>
            </a:r>
            <a:r>
              <a:rPr dirty="0" sz="1200">
                <a:latin typeface="Times New Roman"/>
                <a:cs typeface="Times New Roman"/>
              </a:rPr>
              <a:t>icon in the </a:t>
            </a:r>
            <a:r>
              <a:rPr dirty="0" sz="1200" spc="-5">
                <a:latin typeface="Times New Roman"/>
                <a:cs typeface="Times New Roman"/>
              </a:rPr>
              <a:t>main Simulink </a:t>
            </a:r>
            <a:r>
              <a:rPr dirty="0" sz="1200">
                <a:latin typeface="Times New Roman"/>
                <a:cs typeface="Times New Roman"/>
              </a:rPr>
              <a:t>window. Drag the Clock block from the  </a:t>
            </a:r>
            <a:r>
              <a:rPr dirty="0" sz="1200" spc="-5">
                <a:latin typeface="Times New Roman"/>
                <a:cs typeface="Times New Roman"/>
              </a:rPr>
              <a:t>Sources window </a:t>
            </a:r>
            <a:r>
              <a:rPr dirty="0" sz="1200">
                <a:latin typeface="Times New Roman"/>
                <a:cs typeface="Times New Roman"/>
              </a:rPr>
              <a:t>to the lower portion of your Simulink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model.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2999" y="5357621"/>
            <a:ext cx="4838700" cy="2305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7637780"/>
            <a:ext cx="550164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open the </a:t>
            </a:r>
            <a:r>
              <a:rPr dirty="0" sz="1200" spc="-5">
                <a:latin typeface="Times New Roman"/>
                <a:cs typeface="Times New Roman"/>
              </a:rPr>
              <a:t>Sinks window </a:t>
            </a:r>
            <a:r>
              <a:rPr dirty="0" sz="1200">
                <a:latin typeface="Times New Roman"/>
                <a:cs typeface="Times New Roman"/>
              </a:rPr>
              <a:t>and drag three </a:t>
            </a:r>
            <a:r>
              <a:rPr dirty="0" sz="1200" spc="-5">
                <a:latin typeface="Times New Roman"/>
                <a:cs typeface="Times New Roman"/>
              </a:rPr>
              <a:t>instances </a:t>
            </a:r>
            <a:r>
              <a:rPr dirty="0" sz="1200">
                <a:latin typeface="Times New Roman"/>
                <a:cs typeface="Times New Roman"/>
              </a:rPr>
              <a:t>of the To </a:t>
            </a:r>
            <a:r>
              <a:rPr dirty="0" sz="1200" spc="-5">
                <a:latin typeface="Times New Roman"/>
                <a:cs typeface="Times New Roman"/>
              </a:rPr>
              <a:t>Workspace </a:t>
            </a:r>
            <a:r>
              <a:rPr dirty="0" sz="1200">
                <a:latin typeface="Times New Roman"/>
                <a:cs typeface="Times New Roman"/>
              </a:rPr>
              <a:t>block to your 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window, arranged </a:t>
            </a:r>
            <a:r>
              <a:rPr dirty="0" sz="1200" spc="-5">
                <a:latin typeface="Times New Roman"/>
                <a:cs typeface="Times New Roman"/>
              </a:rPr>
              <a:t>approximately as shown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below.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5039106" cy="230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194557"/>
            <a:ext cx="5503545" cy="119443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55"/>
              </a:spcBef>
            </a:pPr>
            <a:r>
              <a:rPr dirty="0" sz="1200">
                <a:latin typeface="Times New Roman"/>
                <a:cs typeface="Times New Roman"/>
              </a:rPr>
              <a:t>Before connecting these blocks to the </a:t>
            </a:r>
            <a:r>
              <a:rPr dirty="0" sz="1200" spc="-5">
                <a:latin typeface="Times New Roman"/>
                <a:cs typeface="Times New Roman"/>
              </a:rPr>
              <a:t>rest </a:t>
            </a:r>
            <a:r>
              <a:rPr dirty="0" sz="1200">
                <a:latin typeface="Times New Roman"/>
                <a:cs typeface="Times New Roman"/>
              </a:rPr>
              <a:t>of your </a:t>
            </a:r>
            <a:r>
              <a:rPr dirty="0" sz="1200" spc="-5">
                <a:latin typeface="Times New Roman"/>
                <a:cs typeface="Times New Roman"/>
              </a:rPr>
              <a:t>system, </a:t>
            </a:r>
            <a:r>
              <a:rPr dirty="0" sz="1200">
                <a:latin typeface="Times New Roman"/>
                <a:cs typeface="Times New Roman"/>
              </a:rPr>
              <a:t>first you </a:t>
            </a:r>
            <a:r>
              <a:rPr dirty="0" sz="1200" spc="-5">
                <a:latin typeface="Times New Roman"/>
                <a:cs typeface="Times New Roman"/>
              </a:rPr>
              <a:t>will name </a:t>
            </a:r>
            <a:r>
              <a:rPr dirty="0" sz="1200">
                <a:latin typeface="Times New Roman"/>
                <a:cs typeface="Times New Roman"/>
              </a:rPr>
              <a:t>the variable  to which they output.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lower To Workspace block </a:t>
            </a:r>
            <a:r>
              <a:rPr dirty="0" sz="1200" spc="-5">
                <a:latin typeface="Times New Roman"/>
                <a:cs typeface="Times New Roman"/>
              </a:rPr>
              <a:t>will output the time </a:t>
            </a:r>
            <a:r>
              <a:rPr dirty="0" sz="1200">
                <a:latin typeface="Times New Roman"/>
                <a:cs typeface="Times New Roman"/>
              </a:rPr>
              <a:t>signal to the 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variable. Double-click on this block and enter the following in the Variable  </a:t>
            </a:r>
            <a:r>
              <a:rPr dirty="0" sz="1200" spc="-5">
                <a:latin typeface="Times New Roman"/>
                <a:cs typeface="Times New Roman"/>
              </a:rPr>
              <a:t>Name field.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000">
                <a:latin typeface="Courier New"/>
                <a:cs typeface="Courier New"/>
              </a:rPr>
              <a:t>t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4385309"/>
            <a:ext cx="2810255" cy="34579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7818373"/>
            <a:ext cx="45916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Close the </a:t>
            </a:r>
            <a:r>
              <a:rPr dirty="0" sz="1200" spc="-5">
                <a:latin typeface="Times New Roman"/>
                <a:cs typeface="Times New Roman"/>
              </a:rPr>
              <a:t>dialog </a:t>
            </a:r>
            <a:r>
              <a:rPr dirty="0" sz="1200">
                <a:latin typeface="Times New Roman"/>
                <a:cs typeface="Times New Roman"/>
              </a:rPr>
              <a:t>box. Notice that </a:t>
            </a:r>
            <a:r>
              <a:rPr dirty="0" sz="1200" spc="-5">
                <a:latin typeface="Times New Roman"/>
                <a:cs typeface="Times New Roman"/>
              </a:rPr>
              <a:t>the lower </a:t>
            </a:r>
            <a:r>
              <a:rPr dirty="0" sz="1200">
                <a:latin typeface="Times New Roman"/>
                <a:cs typeface="Times New Roman"/>
              </a:rPr>
              <a:t>To Workspace block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2875"/>
            <a:ext cx="5039106" cy="230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052824"/>
            <a:ext cx="5509260" cy="108394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 indent="5038725">
              <a:lnSpc>
                <a:spcPct val="9580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Workspace </a:t>
            </a:r>
            <a:r>
              <a:rPr dirty="0" sz="1200">
                <a:latin typeface="Times New Roman"/>
                <a:cs typeface="Times New Roman"/>
              </a:rPr>
              <a:t>block </a:t>
            </a:r>
            <a:r>
              <a:rPr dirty="0" sz="1200" spc="-5">
                <a:latin typeface="Times New Roman"/>
                <a:cs typeface="Times New Roman"/>
              </a:rPr>
              <a:t>near </a:t>
            </a:r>
            <a:r>
              <a:rPr dirty="0" sz="1200">
                <a:latin typeface="Times New Roman"/>
                <a:cs typeface="Times New Roman"/>
              </a:rPr>
              <a:t>the Plant </a:t>
            </a:r>
            <a:r>
              <a:rPr dirty="0" sz="1200" spc="-5">
                <a:latin typeface="Times New Roman"/>
                <a:cs typeface="Times New Roman"/>
              </a:rPr>
              <a:t>block will output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control signal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the M</a:t>
            </a:r>
            <a:r>
              <a:rPr dirty="0" sz="1000" spc="-5">
                <a:latin typeface="Times New Roman"/>
                <a:cs typeface="Times New Roman"/>
              </a:rPr>
              <a:t>ATLAB  </a:t>
            </a:r>
            <a:r>
              <a:rPr dirty="0" sz="1200" spc="-5">
                <a:latin typeface="Times New Roman"/>
                <a:cs typeface="Times New Roman"/>
              </a:rPr>
              <a:t>variable </a:t>
            </a:r>
            <a:r>
              <a:rPr dirty="0" sz="1200">
                <a:latin typeface="Times New Roman"/>
                <a:cs typeface="Times New Roman"/>
              </a:rPr>
              <a:t>u. </a:t>
            </a:r>
            <a:r>
              <a:rPr dirty="0" sz="1200" spc="-5">
                <a:latin typeface="Times New Roman"/>
                <a:cs typeface="Times New Roman"/>
              </a:rPr>
              <a:t>Edit this block </a:t>
            </a:r>
            <a:r>
              <a:rPr dirty="0" sz="1200">
                <a:latin typeface="Times New Roman"/>
                <a:cs typeface="Times New Roman"/>
              </a:rPr>
              <a:t>to output to the variable u. The </a:t>
            </a:r>
            <a:r>
              <a:rPr dirty="0" sz="1200" spc="-5">
                <a:latin typeface="Times New Roman"/>
                <a:cs typeface="Times New Roman"/>
              </a:rPr>
              <a:t>last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Workspace </a:t>
            </a:r>
            <a:r>
              <a:rPr dirty="0" sz="1200">
                <a:latin typeface="Times New Roman"/>
                <a:cs typeface="Times New Roman"/>
              </a:rPr>
              <a:t>block </a:t>
            </a:r>
            <a:r>
              <a:rPr dirty="0" sz="1200" spc="-5">
                <a:latin typeface="Times New Roman"/>
                <a:cs typeface="Times New Roman"/>
              </a:rPr>
              <a:t>will  </a:t>
            </a:r>
            <a:r>
              <a:rPr dirty="0" sz="1200">
                <a:latin typeface="Times New Roman"/>
                <a:cs typeface="Times New Roman"/>
              </a:rPr>
              <a:t>output the output signal to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variable </a:t>
            </a:r>
            <a:r>
              <a:rPr dirty="0" sz="1200">
                <a:latin typeface="Times New Roman"/>
                <a:cs typeface="Times New Roman"/>
              </a:rPr>
              <a:t>y. Edit </a:t>
            </a:r>
            <a:r>
              <a:rPr dirty="0" sz="1200" spc="-5">
                <a:latin typeface="Times New Roman"/>
                <a:cs typeface="Times New Roman"/>
              </a:rPr>
              <a:t>this block </a:t>
            </a:r>
            <a:r>
              <a:rPr dirty="0" sz="1200">
                <a:latin typeface="Times New Roman"/>
                <a:cs typeface="Times New Roman"/>
              </a:rPr>
              <a:t>to output to the  variable y. </a:t>
            </a:r>
            <a:r>
              <a:rPr dirty="0" sz="1200" spc="-5">
                <a:latin typeface="Times New Roman"/>
                <a:cs typeface="Times New Roman"/>
              </a:rPr>
              <a:t>Also, </a:t>
            </a:r>
            <a:r>
              <a:rPr dirty="0" sz="1200">
                <a:latin typeface="Times New Roman"/>
                <a:cs typeface="Times New Roman"/>
              </a:rPr>
              <a:t>for better clarity, change the labels (by clicking on the exiting labels </a:t>
            </a:r>
            <a:r>
              <a:rPr dirty="0" sz="1200" spc="-5">
                <a:latin typeface="Times New Roman"/>
                <a:cs typeface="Times New Roman"/>
              </a:rPr>
              <a:t>"To  Workspace") </a:t>
            </a:r>
            <a:r>
              <a:rPr dirty="0" sz="1200">
                <a:latin typeface="Times New Roman"/>
                <a:cs typeface="Times New Roman"/>
              </a:rPr>
              <a:t>of these blocks to </a:t>
            </a:r>
            <a:r>
              <a:rPr dirty="0" sz="1200" spc="-5">
                <a:latin typeface="Times New Roman"/>
                <a:cs typeface="Times New Roman"/>
              </a:rPr>
              <a:t>"time", "control",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"output".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99" y="4128515"/>
            <a:ext cx="5039106" cy="2305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6408673"/>
            <a:ext cx="5494020" cy="10845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079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connect these blocks to the </a:t>
            </a:r>
            <a:r>
              <a:rPr dirty="0" sz="1200" spc="-5">
                <a:latin typeface="Times New Roman"/>
                <a:cs typeface="Times New Roman"/>
              </a:rPr>
              <a:t>rest </a:t>
            </a:r>
            <a:r>
              <a:rPr dirty="0" sz="1200">
                <a:latin typeface="Times New Roman"/>
                <a:cs typeface="Times New Roman"/>
              </a:rPr>
              <a:t>of your </a:t>
            </a:r>
            <a:r>
              <a:rPr dirty="0" sz="1200" spc="-5">
                <a:latin typeface="Times New Roman"/>
                <a:cs typeface="Times New Roman"/>
              </a:rPr>
              <a:t>system. Draw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line </a:t>
            </a:r>
            <a:r>
              <a:rPr dirty="0" sz="1200">
                <a:latin typeface="Times New Roman"/>
                <a:cs typeface="Times New Roman"/>
              </a:rPr>
              <a:t>from the  Clock block to the </a:t>
            </a:r>
            <a:r>
              <a:rPr dirty="0" sz="1200" spc="-5">
                <a:latin typeface="Times New Roman"/>
                <a:cs typeface="Times New Roman"/>
              </a:rPr>
              <a:t>time </a:t>
            </a:r>
            <a:r>
              <a:rPr dirty="0" sz="1200">
                <a:latin typeface="Times New Roman"/>
                <a:cs typeface="Times New Roman"/>
              </a:rPr>
              <a:t>(t) block. Tap a line off of the control signal </a:t>
            </a:r>
            <a:r>
              <a:rPr dirty="0" sz="1200" spc="-5">
                <a:latin typeface="Times New Roman"/>
                <a:cs typeface="Times New Roman"/>
              </a:rPr>
              <a:t>(the </a:t>
            </a:r>
            <a:r>
              <a:rPr dirty="0" sz="1200">
                <a:latin typeface="Times New Roman"/>
                <a:cs typeface="Times New Roman"/>
              </a:rPr>
              <a:t>line between</a:t>
            </a:r>
            <a:r>
              <a:rPr dirty="0" sz="1200" spc="-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PI </a:t>
            </a:r>
            <a:r>
              <a:rPr dirty="0" sz="1200">
                <a:latin typeface="Times New Roman"/>
                <a:cs typeface="Times New Roman"/>
              </a:rPr>
              <a:t>Controller block and the Plant </a:t>
            </a:r>
            <a:r>
              <a:rPr dirty="0" sz="1200" spc="-5">
                <a:latin typeface="Times New Roman"/>
                <a:cs typeface="Times New Roman"/>
              </a:rPr>
              <a:t>block)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connect </a:t>
            </a:r>
            <a:r>
              <a:rPr dirty="0" sz="1200">
                <a:latin typeface="Times New Roman"/>
                <a:cs typeface="Times New Roman"/>
              </a:rPr>
              <a:t>it to the control (u)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block.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Remember, </a:t>
            </a:r>
            <a:r>
              <a:rPr dirty="0" sz="1200">
                <a:latin typeface="Times New Roman"/>
                <a:cs typeface="Times New Roman"/>
              </a:rPr>
              <a:t>to tap off an existing line, hold the Ctrl key while drawing the line. Tap a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line  off the output signal line (the line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enters the Scope block)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connect it to the  output (y) block. Your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should appear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5039106" cy="230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194557"/>
            <a:ext cx="537210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Start the </a:t>
            </a:r>
            <a:r>
              <a:rPr dirty="0" sz="1200" spc="-5">
                <a:latin typeface="Times New Roman"/>
                <a:cs typeface="Times New Roman"/>
              </a:rPr>
              <a:t>simulation (</a:t>
            </a:r>
            <a:r>
              <a:rPr dirty="0" sz="1200" spc="-5" b="1">
                <a:latin typeface="Times New Roman"/>
                <a:cs typeface="Times New Roman"/>
              </a:rPr>
              <a:t>Start </a:t>
            </a:r>
            <a:r>
              <a:rPr dirty="0" sz="1200">
                <a:latin typeface="Times New Roman"/>
                <a:cs typeface="Times New Roman"/>
              </a:rPr>
              <a:t>from the </a:t>
            </a:r>
            <a:r>
              <a:rPr dirty="0" sz="1200" spc="-5" b="1">
                <a:latin typeface="Times New Roman"/>
                <a:cs typeface="Times New Roman"/>
              </a:rPr>
              <a:t>Simulation </a:t>
            </a:r>
            <a:r>
              <a:rPr dirty="0" sz="1200" spc="-5">
                <a:latin typeface="Times New Roman"/>
                <a:cs typeface="Times New Roman"/>
              </a:rPr>
              <a:t>menu). </a:t>
            </a:r>
            <a:r>
              <a:rPr dirty="0" sz="1200">
                <a:latin typeface="Times New Roman"/>
                <a:cs typeface="Times New Roman"/>
              </a:rPr>
              <a:t>You can still </a:t>
            </a:r>
            <a:r>
              <a:rPr dirty="0" sz="1200" spc="-5">
                <a:latin typeface="Times New Roman"/>
                <a:cs typeface="Times New Roman"/>
              </a:rPr>
              <a:t>view </a:t>
            </a:r>
            <a:r>
              <a:rPr dirty="0" sz="1200">
                <a:latin typeface="Times New Roman"/>
                <a:cs typeface="Times New Roman"/>
              </a:rPr>
              <a:t>the output in  the Scope </a:t>
            </a:r>
            <a:r>
              <a:rPr dirty="0" sz="1200" spc="-5">
                <a:latin typeface="Times New Roman"/>
                <a:cs typeface="Times New Roman"/>
              </a:rPr>
              <a:t>window (remember</a:t>
            </a:r>
            <a:r>
              <a:rPr dirty="0" sz="1200">
                <a:latin typeface="Times New Roman"/>
                <a:cs typeface="Times New Roman"/>
              </a:rPr>
              <a:t> autoscale).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3569207"/>
            <a:ext cx="3162299" cy="2505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6049771"/>
            <a:ext cx="5471795" cy="122872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10489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can now </a:t>
            </a:r>
            <a:r>
              <a:rPr dirty="0" sz="1200" spc="-5">
                <a:latin typeface="Times New Roman"/>
                <a:cs typeface="Times New Roman"/>
              </a:rPr>
              <a:t>examine </a:t>
            </a:r>
            <a:r>
              <a:rPr dirty="0" sz="1200">
                <a:latin typeface="Times New Roman"/>
                <a:cs typeface="Times New Roman"/>
              </a:rPr>
              <a:t>the outputted variable in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window. Plot u and y </a:t>
            </a:r>
            <a:r>
              <a:rPr dirty="0" sz="1200" spc="-5">
                <a:latin typeface="Times New Roman"/>
                <a:cs typeface="Times New Roman"/>
              </a:rPr>
              <a:t>vs. </a:t>
            </a:r>
            <a:r>
              <a:rPr dirty="0" sz="1200">
                <a:latin typeface="Times New Roman"/>
                <a:cs typeface="Times New Roman"/>
              </a:rPr>
              <a:t>t  </a:t>
            </a:r>
            <a:r>
              <a:rPr dirty="0" sz="1200" spc="-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entering 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>
                <a:latin typeface="Times New Roman"/>
                <a:cs typeface="Times New Roman"/>
              </a:rPr>
              <a:t> command.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45"/>
              </a:lnSpc>
            </a:pPr>
            <a:r>
              <a:rPr dirty="0" sz="1000" spc="-5">
                <a:latin typeface="Courier New"/>
                <a:cs typeface="Courier New"/>
              </a:rPr>
              <a:t>plot(t,u,t,y);</a:t>
            </a:r>
            <a:endParaRPr sz="1000">
              <a:latin typeface="Courier New"/>
              <a:cs typeface="Courier New"/>
            </a:endParaRPr>
          </a:p>
          <a:p>
            <a:pPr marL="12700" marR="5080">
              <a:lnSpc>
                <a:spcPts val="1380"/>
              </a:lnSpc>
              <a:spcBef>
                <a:spcPts val="90"/>
              </a:spcBef>
            </a:pPr>
            <a:r>
              <a:rPr dirty="0" sz="1200" spc="-5">
                <a:latin typeface="Times New Roman"/>
                <a:cs typeface="Times New Roman"/>
              </a:rPr>
              <a:t>Note </a:t>
            </a:r>
            <a:r>
              <a:rPr dirty="0" sz="1200">
                <a:latin typeface="Times New Roman"/>
                <a:cs typeface="Times New Roman"/>
              </a:rPr>
              <a:t>that it </a:t>
            </a:r>
            <a:r>
              <a:rPr dirty="0" sz="1200" spc="-5">
                <a:latin typeface="Times New Roman"/>
                <a:cs typeface="Times New Roman"/>
              </a:rPr>
              <a:t>is important </a:t>
            </a:r>
            <a:r>
              <a:rPr dirty="0" sz="1200">
                <a:latin typeface="Times New Roman"/>
                <a:cs typeface="Times New Roman"/>
              </a:rPr>
              <a:t>to plot each of these variables </a:t>
            </a:r>
            <a:r>
              <a:rPr dirty="0" sz="1200" spc="-5">
                <a:latin typeface="Times New Roman"/>
                <a:cs typeface="Times New Roman"/>
              </a:rPr>
              <a:t>against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time </a:t>
            </a:r>
            <a:r>
              <a:rPr dirty="0" sz="1200">
                <a:latin typeface="Times New Roman"/>
                <a:cs typeface="Times New Roman"/>
              </a:rPr>
              <a:t>vector generated  by </a:t>
            </a:r>
            <a:r>
              <a:rPr dirty="0" sz="1200" spc="-5">
                <a:latin typeface="Times New Roman"/>
                <a:cs typeface="Times New Roman"/>
              </a:rPr>
              <a:t>Simulink, </a:t>
            </a:r>
            <a:r>
              <a:rPr dirty="0" sz="1200">
                <a:latin typeface="Times New Roman"/>
                <a:cs typeface="Times New Roman"/>
              </a:rPr>
              <a:t>since the </a:t>
            </a:r>
            <a:r>
              <a:rPr dirty="0" sz="1200" spc="-5">
                <a:latin typeface="Times New Roman"/>
                <a:cs typeface="Times New Roman"/>
              </a:rPr>
              <a:t>time </a:t>
            </a:r>
            <a:r>
              <a:rPr dirty="0" sz="1200">
                <a:latin typeface="Times New Roman"/>
                <a:cs typeface="Times New Roman"/>
              </a:rPr>
              <a:t>between </a:t>
            </a:r>
            <a:r>
              <a:rPr dirty="0" sz="1200" spc="-5">
                <a:latin typeface="Times New Roman"/>
                <a:cs typeface="Times New Roman"/>
              </a:rPr>
              <a:t>elements </a:t>
            </a:r>
            <a:r>
              <a:rPr dirty="0" sz="1200">
                <a:latin typeface="Times New Roman"/>
                <a:cs typeface="Times New Roman"/>
              </a:rPr>
              <a:t>in the signal vectors u and y </a:t>
            </a:r>
            <a:r>
              <a:rPr dirty="0" sz="1200" spc="-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 unequal, particularly near a </a:t>
            </a:r>
            <a:r>
              <a:rPr dirty="0" sz="1200" spc="-5">
                <a:latin typeface="Times New Roman"/>
                <a:cs typeface="Times New Roman"/>
              </a:rPr>
              <a:t>discontinuity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the step </a:t>
            </a:r>
            <a:r>
              <a:rPr dirty="0" sz="1200" spc="-5">
                <a:latin typeface="Times New Roman"/>
                <a:cs typeface="Times New Roman"/>
              </a:rPr>
              <a:t>input. </a:t>
            </a:r>
            <a:r>
              <a:rPr dirty="0" sz="1200">
                <a:latin typeface="Times New Roman"/>
                <a:cs typeface="Times New Roman"/>
              </a:rPr>
              <a:t>Your plot of u (blue) and  y (green) should appear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400"/>
            <a:ext cx="3486149" cy="2962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852164"/>
            <a:ext cx="4265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To download the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with outputs to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>
                <a:latin typeface="Times New Roman"/>
                <a:cs typeface="Times New Roman"/>
              </a:rPr>
              <a:t>variable, click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here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30300" y="4195826"/>
            <a:ext cx="514477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Extracting </a:t>
            </a:r>
            <a:r>
              <a:rPr dirty="0"/>
              <a:t>Models From </a:t>
            </a:r>
            <a:r>
              <a:rPr dirty="0" spc="-5"/>
              <a:t>Simulink </a:t>
            </a:r>
            <a:r>
              <a:rPr dirty="0"/>
              <a:t>into</a:t>
            </a:r>
            <a:r>
              <a:rPr dirty="0" spc="-65"/>
              <a:t> </a:t>
            </a:r>
            <a:r>
              <a:rPr dirty="0" spc="-10"/>
              <a:t>M</a:t>
            </a:r>
            <a:r>
              <a:rPr dirty="0" sz="2400" spc="-10"/>
              <a:t>ATLAB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1130300" y="4733035"/>
            <a:ext cx="5445125" cy="231711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191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Sometimes, we may </a:t>
            </a:r>
            <a:r>
              <a:rPr dirty="0" sz="1200">
                <a:latin typeface="Times New Roman"/>
                <a:cs typeface="Times New Roman"/>
              </a:rPr>
              <a:t>build a </a:t>
            </a:r>
            <a:r>
              <a:rPr dirty="0" sz="1200" spc="-5">
                <a:latin typeface="Times New Roman"/>
                <a:cs typeface="Times New Roman"/>
              </a:rPr>
              <a:t>complicated model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and would like to derive  either a </a:t>
            </a:r>
            <a:r>
              <a:rPr dirty="0" sz="1200" spc="-5">
                <a:latin typeface="Times New Roman"/>
                <a:cs typeface="Times New Roman"/>
              </a:rPr>
              <a:t>transfer </a:t>
            </a:r>
            <a:r>
              <a:rPr dirty="0" sz="1200">
                <a:latin typeface="Times New Roman"/>
                <a:cs typeface="Times New Roman"/>
              </a:rPr>
              <a:t>function or a state </a:t>
            </a:r>
            <a:r>
              <a:rPr dirty="0" sz="1200" spc="-5">
                <a:latin typeface="Times New Roman"/>
                <a:cs typeface="Times New Roman"/>
              </a:rPr>
              <a:t>space model </a:t>
            </a:r>
            <a:r>
              <a:rPr dirty="0" sz="1200">
                <a:latin typeface="Times New Roman"/>
                <a:cs typeface="Times New Roman"/>
              </a:rPr>
              <a:t>of the entire </a:t>
            </a:r>
            <a:r>
              <a:rPr dirty="0" sz="1200" spc="-5">
                <a:latin typeface="Times New Roman"/>
                <a:cs typeface="Times New Roman"/>
              </a:rPr>
              <a:t>system. </a:t>
            </a:r>
            <a:r>
              <a:rPr dirty="0" sz="1200">
                <a:latin typeface="Times New Roman"/>
                <a:cs typeface="Times New Roman"/>
              </a:rPr>
              <a:t>In order to do this,  you first need to define the input and output </a:t>
            </a:r>
            <a:r>
              <a:rPr dirty="0" sz="1200" spc="-5">
                <a:latin typeface="Times New Roman"/>
                <a:cs typeface="Times New Roman"/>
              </a:rPr>
              <a:t>signals </a:t>
            </a:r>
            <a:r>
              <a:rPr dirty="0" sz="1200">
                <a:latin typeface="Times New Roman"/>
                <a:cs typeface="Times New Roman"/>
              </a:rPr>
              <a:t>of the model to </a:t>
            </a:r>
            <a:r>
              <a:rPr dirty="0" sz="1200" spc="-5">
                <a:latin typeface="Times New Roman"/>
                <a:cs typeface="Times New Roman"/>
              </a:rPr>
              <a:t>be extracted. </a:t>
            </a:r>
            <a:r>
              <a:rPr dirty="0" sz="1200">
                <a:latin typeface="Times New Roman"/>
                <a:cs typeface="Times New Roman"/>
              </a:rPr>
              <a:t>These  virtual </a:t>
            </a:r>
            <a:r>
              <a:rPr dirty="0" sz="1200" spc="-5">
                <a:latin typeface="Times New Roman"/>
                <a:cs typeface="Times New Roman"/>
              </a:rPr>
              <a:t>signals </a:t>
            </a:r>
            <a:r>
              <a:rPr dirty="0" sz="1200">
                <a:latin typeface="Times New Roman"/>
                <a:cs typeface="Times New Roman"/>
              </a:rPr>
              <a:t>can be any signal in a model, for </a:t>
            </a:r>
            <a:r>
              <a:rPr dirty="0" sz="1200" spc="-5">
                <a:latin typeface="Times New Roman"/>
                <a:cs typeface="Times New Roman"/>
              </a:rPr>
              <a:t>example,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can generate an input-to-  output </a:t>
            </a:r>
            <a:r>
              <a:rPr dirty="0" sz="1200" spc="-5">
                <a:latin typeface="Times New Roman"/>
                <a:cs typeface="Times New Roman"/>
              </a:rPr>
              <a:t>transfer </a:t>
            </a:r>
            <a:r>
              <a:rPr dirty="0" sz="1200">
                <a:latin typeface="Times New Roman"/>
                <a:cs typeface="Times New Roman"/>
              </a:rPr>
              <a:t>function or a </a:t>
            </a:r>
            <a:r>
              <a:rPr dirty="0" sz="1200" spc="-5">
                <a:latin typeface="Times New Roman"/>
                <a:cs typeface="Times New Roman"/>
              </a:rPr>
              <a:t>disturbance-to-error </a:t>
            </a:r>
            <a:r>
              <a:rPr dirty="0" sz="1200">
                <a:latin typeface="Times New Roman"/>
                <a:cs typeface="Times New Roman"/>
              </a:rPr>
              <a:t>transfer function. These </a:t>
            </a:r>
            <a:r>
              <a:rPr dirty="0" sz="1200" spc="-5">
                <a:latin typeface="Times New Roman"/>
                <a:cs typeface="Times New Roman"/>
              </a:rPr>
              <a:t>signals </a:t>
            </a:r>
            <a:r>
              <a:rPr dirty="0" sz="1200">
                <a:latin typeface="Times New Roman"/>
                <a:cs typeface="Times New Roman"/>
              </a:rPr>
              <a:t>are  defined using the In and </a:t>
            </a:r>
            <a:r>
              <a:rPr dirty="0" sz="1200" spc="-5">
                <a:latin typeface="Times New Roman"/>
                <a:cs typeface="Times New Roman"/>
              </a:rPr>
              <a:t>Out </a:t>
            </a:r>
            <a:r>
              <a:rPr dirty="0" sz="1200">
                <a:latin typeface="Times New Roman"/>
                <a:cs typeface="Times New Roman"/>
              </a:rPr>
              <a:t>Connection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Blocks.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Once </a:t>
            </a:r>
            <a:r>
              <a:rPr dirty="0" sz="1200">
                <a:latin typeface="Times New Roman"/>
                <a:cs typeface="Times New Roman"/>
              </a:rPr>
              <a:t>the input/output model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defined, the </a:t>
            </a:r>
            <a:r>
              <a:rPr dirty="0" sz="1200" spc="-5">
                <a:latin typeface="Times New Roman"/>
                <a:cs typeface="Times New Roman"/>
              </a:rPr>
              <a:t>Simulink model </a:t>
            </a:r>
            <a:r>
              <a:rPr dirty="0" sz="1200">
                <a:latin typeface="Times New Roman"/>
                <a:cs typeface="Times New Roman"/>
              </a:rPr>
              <a:t>must be saved to a </a:t>
            </a:r>
            <a:r>
              <a:rPr dirty="0" sz="1200" spc="-5">
                <a:latin typeface="Times New Roman"/>
                <a:cs typeface="Times New Roman"/>
              </a:rPr>
              <a:t>.mdl </a:t>
            </a:r>
            <a:r>
              <a:rPr dirty="0" sz="1200">
                <a:latin typeface="Times New Roman"/>
                <a:cs typeface="Times New Roman"/>
              </a:rPr>
              <a:t>file.  This </a:t>
            </a:r>
            <a:r>
              <a:rPr dirty="0" sz="1200" spc="-5">
                <a:latin typeface="Times New Roman"/>
                <a:cs typeface="Times New Roman"/>
              </a:rPr>
              <a:t>file is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referenced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command window </a:t>
            </a:r>
            <a:r>
              <a:rPr dirty="0" sz="1200">
                <a:latin typeface="Times New Roman"/>
                <a:cs typeface="Times New Roman"/>
              </a:rPr>
              <a:t>by the </a:t>
            </a:r>
            <a:r>
              <a:rPr dirty="0" sz="1200" spc="-5" i="1">
                <a:latin typeface="Times New Roman"/>
                <a:cs typeface="Times New Roman"/>
              </a:rPr>
              <a:t>linmod</a:t>
            </a:r>
            <a:r>
              <a:rPr dirty="0" sz="1200" spc="145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command.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3081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demonstrate </a:t>
            </a:r>
            <a:r>
              <a:rPr dirty="0" sz="1200">
                <a:latin typeface="Times New Roman"/>
                <a:cs typeface="Times New Roman"/>
              </a:rPr>
              <a:t>this, bring up your model from the previous section of </a:t>
            </a:r>
            <a:r>
              <a:rPr dirty="0" sz="1200" spc="-5">
                <a:latin typeface="Times New Roman"/>
                <a:cs typeface="Times New Roman"/>
              </a:rPr>
              <a:t>this tutorial (or  </a:t>
            </a:r>
            <a:r>
              <a:rPr dirty="0" sz="1200">
                <a:latin typeface="Times New Roman"/>
                <a:cs typeface="Times New Roman"/>
              </a:rPr>
              <a:t>click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here</a:t>
            </a:r>
            <a:r>
              <a:rPr dirty="0" sz="120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download it). Be sure that the </a:t>
            </a:r>
            <a:r>
              <a:rPr dirty="0" sz="1200" spc="-5">
                <a:latin typeface="Times New Roman"/>
                <a:cs typeface="Times New Roman"/>
              </a:rPr>
              <a:t>variable K </a:t>
            </a:r>
            <a:r>
              <a:rPr dirty="0" sz="1200">
                <a:latin typeface="Times New Roman"/>
                <a:cs typeface="Times New Roman"/>
              </a:rPr>
              <a:t>(=5), num (=[1 2]), and den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(=[1  </a:t>
            </a:r>
            <a:r>
              <a:rPr dirty="0" sz="1200">
                <a:latin typeface="Times New Roman"/>
                <a:cs typeface="Times New Roman"/>
              </a:rPr>
              <a:t>0]) are defined in</a:t>
            </a:r>
            <a:r>
              <a:rPr dirty="0" sz="1200" spc="-5">
                <a:latin typeface="Times New Roman"/>
                <a:cs typeface="Times New Roman"/>
              </a:rPr>
              <a:t> M</a:t>
            </a:r>
            <a:r>
              <a:rPr dirty="0" sz="1000" spc="-5">
                <a:latin typeface="Times New Roman"/>
                <a:cs typeface="Times New Roman"/>
              </a:rPr>
              <a:t>ATLAB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5039106" cy="230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194557"/>
            <a:ext cx="5503545" cy="14351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You will </a:t>
            </a:r>
            <a:r>
              <a:rPr dirty="0" sz="1200">
                <a:latin typeface="Times New Roman"/>
                <a:cs typeface="Times New Roman"/>
              </a:rPr>
              <a:t>be extracting a closed-loop </a:t>
            </a:r>
            <a:r>
              <a:rPr dirty="0" sz="1200" spc="-5">
                <a:latin typeface="Times New Roman"/>
                <a:cs typeface="Times New Roman"/>
              </a:rPr>
              <a:t>reference-to-output model. </a:t>
            </a:r>
            <a:r>
              <a:rPr dirty="0" sz="1200">
                <a:latin typeface="Times New Roman"/>
                <a:cs typeface="Times New Roman"/>
              </a:rPr>
              <a:t>Therefore, The virtual  input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 put in place of the step input to the </a:t>
            </a:r>
            <a:r>
              <a:rPr dirty="0" sz="1200" spc="-5">
                <a:latin typeface="Times New Roman"/>
                <a:cs typeface="Times New Roman"/>
              </a:rPr>
              <a:t>system. First, </a:t>
            </a:r>
            <a:r>
              <a:rPr dirty="0" sz="1200">
                <a:latin typeface="Times New Roman"/>
                <a:cs typeface="Times New Roman"/>
              </a:rPr>
              <a:t>delete the </a:t>
            </a:r>
            <a:r>
              <a:rPr dirty="0" sz="1200" spc="-5">
                <a:latin typeface="Times New Roman"/>
                <a:cs typeface="Times New Roman"/>
              </a:rPr>
              <a:t>Step </a:t>
            </a:r>
            <a:r>
              <a:rPr dirty="0" sz="1200">
                <a:latin typeface="Times New Roman"/>
                <a:cs typeface="Times New Roman"/>
              </a:rPr>
              <a:t>block (click  on it and hit the delete key).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previous line </a:t>
            </a:r>
            <a:r>
              <a:rPr dirty="0" sz="1200" spc="-5">
                <a:latin typeface="Times New Roman"/>
                <a:cs typeface="Times New Roman"/>
              </a:rPr>
              <a:t>will remain </a:t>
            </a:r>
            <a:r>
              <a:rPr dirty="0" sz="1200">
                <a:latin typeface="Times New Roman"/>
                <a:cs typeface="Times New Roman"/>
              </a:rPr>
              <a:t>with an open input </a:t>
            </a:r>
            <a:r>
              <a:rPr dirty="0" sz="1200" spc="-5">
                <a:latin typeface="Times New Roman"/>
                <a:cs typeface="Times New Roman"/>
              </a:rPr>
              <a:t>terminal  </a:t>
            </a:r>
            <a:r>
              <a:rPr dirty="0" sz="1200">
                <a:latin typeface="Times New Roman"/>
                <a:cs typeface="Times New Roman"/>
              </a:rPr>
              <a:t>where it used to connect to the Step. </a:t>
            </a:r>
            <a:r>
              <a:rPr dirty="0" sz="1200" spc="-5">
                <a:latin typeface="Times New Roman"/>
                <a:cs typeface="Times New Roman"/>
              </a:rPr>
              <a:t>Open </a:t>
            </a:r>
            <a:r>
              <a:rPr dirty="0" sz="1200">
                <a:latin typeface="Times New Roman"/>
                <a:cs typeface="Times New Roman"/>
              </a:rPr>
              <a:t>the Connections </a:t>
            </a:r>
            <a:r>
              <a:rPr dirty="0" sz="1200" spc="-5">
                <a:latin typeface="Times New Roman"/>
                <a:cs typeface="Times New Roman"/>
              </a:rPr>
              <a:t>window </a:t>
            </a:r>
            <a:r>
              <a:rPr dirty="0" sz="1200">
                <a:latin typeface="Times New Roman"/>
                <a:cs typeface="Times New Roman"/>
              </a:rPr>
              <a:t>from the </a:t>
            </a:r>
            <a:r>
              <a:rPr dirty="0" sz="1200" spc="-5">
                <a:latin typeface="Times New Roman"/>
                <a:cs typeface="Times New Roman"/>
              </a:rPr>
              <a:t>main  Simulink </a:t>
            </a:r>
            <a:r>
              <a:rPr dirty="0" sz="1200">
                <a:latin typeface="Times New Roman"/>
                <a:cs typeface="Times New Roman"/>
              </a:rPr>
              <a:t>window. Drag an In Block from the Connections </a:t>
            </a:r>
            <a:r>
              <a:rPr dirty="0" sz="1200" spc="-5">
                <a:latin typeface="Times New Roman"/>
                <a:cs typeface="Times New Roman"/>
              </a:rPr>
              <a:t>window </a:t>
            </a:r>
            <a:r>
              <a:rPr dirty="0" sz="1200">
                <a:latin typeface="Times New Roman"/>
                <a:cs typeface="Times New Roman"/>
              </a:rPr>
              <a:t>to your </a:t>
            </a:r>
            <a:r>
              <a:rPr dirty="0" sz="1200" spc="-5">
                <a:latin typeface="Times New Roman"/>
                <a:cs typeface="Times New Roman"/>
              </a:rPr>
              <a:t>model  window </a:t>
            </a:r>
            <a:r>
              <a:rPr dirty="0" sz="1200">
                <a:latin typeface="Times New Roman"/>
                <a:cs typeface="Times New Roman"/>
              </a:rPr>
              <a:t>in place of the </a:t>
            </a:r>
            <a:r>
              <a:rPr dirty="0" sz="1200" spc="-5">
                <a:latin typeface="Times New Roman"/>
                <a:cs typeface="Times New Roman"/>
              </a:rPr>
              <a:t>Step </a:t>
            </a:r>
            <a:r>
              <a:rPr dirty="0" sz="1200">
                <a:latin typeface="Times New Roman"/>
                <a:cs typeface="Times New Roman"/>
              </a:rPr>
              <a:t>block </a:t>
            </a: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just </a:t>
            </a:r>
            <a:r>
              <a:rPr dirty="0" sz="1200" spc="-5">
                <a:latin typeface="Times New Roman"/>
                <a:cs typeface="Times New Roman"/>
              </a:rPr>
              <a:t>deleted. </a:t>
            </a:r>
            <a:r>
              <a:rPr dirty="0" sz="1200">
                <a:latin typeface="Times New Roman"/>
                <a:cs typeface="Times New Roman"/>
              </a:rPr>
              <a:t>Move the In block </a:t>
            </a:r>
            <a:r>
              <a:rPr dirty="0" sz="1200" spc="-5">
                <a:latin typeface="Times New Roman"/>
                <a:cs typeface="Times New Roman"/>
              </a:rPr>
              <a:t>until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output  terminal </a:t>
            </a:r>
            <a:r>
              <a:rPr dirty="0" sz="1200">
                <a:latin typeface="Times New Roman"/>
                <a:cs typeface="Times New Roman"/>
              </a:rPr>
              <a:t>of the In block touches the open </a:t>
            </a:r>
            <a:r>
              <a:rPr dirty="0" sz="1200" spc="-5">
                <a:latin typeface="Times New Roman"/>
                <a:cs typeface="Times New Roman"/>
              </a:rPr>
              <a:t>input terminal </a:t>
            </a:r>
            <a:r>
              <a:rPr dirty="0" sz="1200">
                <a:latin typeface="Times New Roman"/>
                <a:cs typeface="Times New Roman"/>
              </a:rPr>
              <a:t>of the left over line. The line  should attach to the 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block.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99" y="4621529"/>
            <a:ext cx="5039106" cy="2305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6901686"/>
            <a:ext cx="5317490" cy="7340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virtual </a:t>
            </a:r>
            <a:r>
              <a:rPr dirty="0" sz="1200">
                <a:latin typeface="Times New Roman"/>
                <a:cs typeface="Times New Roman"/>
              </a:rPr>
              <a:t>output does not need to replace an </a:t>
            </a:r>
            <a:r>
              <a:rPr dirty="0" sz="1200" spc="-5">
                <a:latin typeface="Times New Roman"/>
                <a:cs typeface="Times New Roman"/>
              </a:rPr>
              <a:t>existing block </a:t>
            </a:r>
            <a:r>
              <a:rPr dirty="0" sz="1200">
                <a:latin typeface="Times New Roman"/>
                <a:cs typeface="Times New Roman"/>
              </a:rPr>
              <a:t>- the </a:t>
            </a:r>
            <a:r>
              <a:rPr dirty="0" sz="1200" spc="-5">
                <a:latin typeface="Times New Roman"/>
                <a:cs typeface="Times New Roman"/>
              </a:rPr>
              <a:t>signal </a:t>
            </a:r>
            <a:r>
              <a:rPr dirty="0" sz="1200">
                <a:latin typeface="Times New Roman"/>
                <a:cs typeface="Times New Roman"/>
              </a:rPr>
              <a:t>can be </a:t>
            </a:r>
            <a:r>
              <a:rPr dirty="0" sz="1200" spc="-5">
                <a:latin typeface="Times New Roman"/>
                <a:cs typeface="Times New Roman"/>
              </a:rPr>
              <a:t>tapped  off </a:t>
            </a:r>
            <a:r>
              <a:rPr dirty="0" sz="1200">
                <a:latin typeface="Times New Roman"/>
                <a:cs typeface="Times New Roman"/>
              </a:rPr>
              <a:t>an existing line. </a:t>
            </a:r>
            <a:r>
              <a:rPr dirty="0" sz="1200" spc="-5">
                <a:latin typeface="Times New Roman"/>
                <a:cs typeface="Times New Roman"/>
              </a:rPr>
              <a:t>Drag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Out block from </a:t>
            </a:r>
            <a:r>
              <a:rPr dirty="0" sz="1200">
                <a:latin typeface="Times New Roman"/>
                <a:cs typeface="Times New Roman"/>
              </a:rPr>
              <a:t>the Connections </a:t>
            </a:r>
            <a:r>
              <a:rPr dirty="0" sz="1200" spc="-5">
                <a:latin typeface="Times New Roman"/>
                <a:cs typeface="Times New Roman"/>
              </a:rPr>
              <a:t>window </a:t>
            </a:r>
            <a:r>
              <a:rPr dirty="0" sz="1200">
                <a:latin typeface="Times New Roman"/>
                <a:cs typeface="Times New Roman"/>
              </a:rPr>
              <a:t>and place it </a:t>
            </a:r>
            <a:r>
              <a:rPr dirty="0" sz="1200" spc="-5">
                <a:latin typeface="Times New Roman"/>
                <a:cs typeface="Times New Roman"/>
              </a:rPr>
              <a:t>just  </a:t>
            </a:r>
            <a:r>
              <a:rPr dirty="0" sz="1200">
                <a:latin typeface="Times New Roman"/>
                <a:cs typeface="Times New Roman"/>
              </a:rPr>
              <a:t>above the Scope block. </a:t>
            </a:r>
            <a:r>
              <a:rPr dirty="0" sz="1200" spc="-5">
                <a:latin typeface="Times New Roman"/>
                <a:cs typeface="Times New Roman"/>
              </a:rPr>
              <a:t>Tap </a:t>
            </a:r>
            <a:r>
              <a:rPr dirty="0" sz="1200">
                <a:latin typeface="Times New Roman"/>
                <a:cs typeface="Times New Roman"/>
              </a:rPr>
              <a:t>a line off the </a:t>
            </a:r>
            <a:r>
              <a:rPr dirty="0" sz="1200" spc="-5">
                <a:latin typeface="Times New Roman"/>
                <a:cs typeface="Times New Roman"/>
              </a:rPr>
              <a:t>output </a:t>
            </a:r>
            <a:r>
              <a:rPr dirty="0" sz="1200">
                <a:latin typeface="Times New Roman"/>
                <a:cs typeface="Times New Roman"/>
              </a:rPr>
              <a:t>signal (hold Ctrl) and connect it to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out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block.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90269"/>
            <a:ext cx="5417185" cy="3041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latin typeface="Times New Roman"/>
                <a:cs typeface="Times New Roman"/>
              </a:rPr>
              <a:t>Blocks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dirty="0" sz="1200">
                <a:latin typeface="Times New Roman"/>
                <a:cs typeface="Times New Roman"/>
              </a:rPr>
              <a:t>There are several </a:t>
            </a:r>
            <a:r>
              <a:rPr dirty="0" sz="1200" spc="-5">
                <a:latin typeface="Times New Roman"/>
                <a:cs typeface="Times New Roman"/>
              </a:rPr>
              <a:t>general classes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blocks: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469900" indent="-228600">
              <a:lnSpc>
                <a:spcPts val="140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Sources: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to generate various </a:t>
            </a:r>
            <a:r>
              <a:rPr dirty="0" sz="1200" spc="-5">
                <a:latin typeface="Times New Roman"/>
                <a:cs typeface="Times New Roman"/>
              </a:rPr>
              <a:t>signals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Sinks: Used </a:t>
            </a:r>
            <a:r>
              <a:rPr dirty="0" sz="1200">
                <a:latin typeface="Times New Roman"/>
                <a:cs typeface="Times New Roman"/>
              </a:rPr>
              <a:t>to output </a:t>
            </a:r>
            <a:r>
              <a:rPr dirty="0" sz="1200" spc="-5">
                <a:latin typeface="Times New Roman"/>
                <a:cs typeface="Times New Roman"/>
              </a:rPr>
              <a:t>or display</a:t>
            </a:r>
            <a:r>
              <a:rPr dirty="0" sz="1200" spc="-10">
                <a:latin typeface="Times New Roman"/>
                <a:cs typeface="Times New Roman"/>
              </a:rPr>
              <a:t> signals</a:t>
            </a:r>
            <a:endParaRPr sz="1200">
              <a:latin typeface="Times New Roman"/>
              <a:cs typeface="Times New Roman"/>
            </a:endParaRPr>
          </a:p>
          <a:p>
            <a:pPr marL="469900" marR="13462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Discrete: Linear, </a:t>
            </a:r>
            <a:r>
              <a:rPr dirty="0" sz="1200" spc="-5">
                <a:latin typeface="Times New Roman"/>
                <a:cs typeface="Times New Roman"/>
              </a:rPr>
              <a:t>discrete-time system elements </a:t>
            </a:r>
            <a:r>
              <a:rPr dirty="0" sz="1200">
                <a:latin typeface="Times New Roman"/>
                <a:cs typeface="Times New Roman"/>
              </a:rPr>
              <a:t>(transfer functions, state-space  models,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etc.)</a:t>
            </a:r>
            <a:endParaRPr sz="1200">
              <a:latin typeface="Times New Roman"/>
              <a:cs typeface="Times New Roman"/>
            </a:endParaRPr>
          </a:p>
          <a:p>
            <a:pPr marL="469900" marR="27432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Linear: Linear, </a:t>
            </a:r>
            <a:r>
              <a:rPr dirty="0" sz="1200" spc="-5">
                <a:latin typeface="Times New Roman"/>
                <a:cs typeface="Times New Roman"/>
              </a:rPr>
              <a:t>continuous-time system elements </a:t>
            </a:r>
            <a:r>
              <a:rPr dirty="0" sz="1200">
                <a:latin typeface="Times New Roman"/>
                <a:cs typeface="Times New Roman"/>
              </a:rPr>
              <a:t>and connections </a:t>
            </a:r>
            <a:r>
              <a:rPr dirty="0" sz="1200" spc="-5">
                <a:latin typeface="Times New Roman"/>
                <a:cs typeface="Times New Roman"/>
              </a:rPr>
              <a:t>(summing  </a:t>
            </a:r>
            <a:r>
              <a:rPr dirty="0" sz="1200">
                <a:latin typeface="Times New Roman"/>
                <a:cs typeface="Times New Roman"/>
              </a:rPr>
              <a:t>junctions, gains,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etc.)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Nonlinear: Nonlinear </a:t>
            </a:r>
            <a:r>
              <a:rPr dirty="0" sz="1200" spc="-5">
                <a:latin typeface="Times New Roman"/>
                <a:cs typeface="Times New Roman"/>
              </a:rPr>
              <a:t>operators (arbitrary functions, saturation, delay,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etc.)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415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Times New Roman"/>
                <a:cs typeface="Times New Roman"/>
              </a:rPr>
              <a:t>Connections: </a:t>
            </a:r>
            <a:r>
              <a:rPr dirty="0" sz="1200">
                <a:latin typeface="Times New Roman"/>
                <a:cs typeface="Times New Roman"/>
              </a:rPr>
              <a:t>Multiplex, </a:t>
            </a:r>
            <a:r>
              <a:rPr dirty="0" sz="1200" spc="-5">
                <a:latin typeface="Times New Roman"/>
                <a:cs typeface="Times New Roman"/>
              </a:rPr>
              <a:t>Demultiplex, System Macros, </a:t>
            </a:r>
            <a:r>
              <a:rPr dirty="0" sz="1200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95700"/>
              </a:lnSpc>
            </a:pPr>
            <a:r>
              <a:rPr dirty="0" sz="1200">
                <a:latin typeface="Times New Roman"/>
                <a:cs typeface="Times New Roman"/>
              </a:rPr>
              <a:t>Blocks have zero to several input </a:t>
            </a:r>
            <a:r>
              <a:rPr dirty="0" sz="1200" spc="-5">
                <a:latin typeface="Times New Roman"/>
                <a:cs typeface="Times New Roman"/>
              </a:rPr>
              <a:t>terminals </a:t>
            </a:r>
            <a:r>
              <a:rPr dirty="0" sz="1200">
                <a:latin typeface="Times New Roman"/>
                <a:cs typeface="Times New Roman"/>
              </a:rPr>
              <a:t>and zero to several output </a:t>
            </a:r>
            <a:r>
              <a:rPr dirty="0" sz="1200" spc="-5">
                <a:latin typeface="Times New Roman"/>
                <a:cs typeface="Times New Roman"/>
              </a:rPr>
              <a:t>terminals. </a:t>
            </a:r>
            <a:r>
              <a:rPr dirty="0" sz="1200">
                <a:latin typeface="Times New Roman"/>
                <a:cs typeface="Times New Roman"/>
              </a:rPr>
              <a:t>Unused  input </a:t>
            </a:r>
            <a:r>
              <a:rPr dirty="0" sz="1200" spc="-5">
                <a:latin typeface="Times New Roman"/>
                <a:cs typeface="Times New Roman"/>
              </a:rPr>
              <a:t>terminals </a:t>
            </a:r>
            <a:r>
              <a:rPr dirty="0" sz="1200">
                <a:latin typeface="Times New Roman"/>
                <a:cs typeface="Times New Roman"/>
              </a:rPr>
              <a:t>are indicated by a </a:t>
            </a:r>
            <a:r>
              <a:rPr dirty="0" sz="1200" spc="-5">
                <a:latin typeface="Times New Roman"/>
                <a:cs typeface="Times New Roman"/>
              </a:rPr>
              <a:t>small open </a:t>
            </a:r>
            <a:r>
              <a:rPr dirty="0" sz="1200">
                <a:latin typeface="Times New Roman"/>
                <a:cs typeface="Times New Roman"/>
              </a:rPr>
              <a:t>triangle. Unused output </a:t>
            </a:r>
            <a:r>
              <a:rPr dirty="0" sz="1200" spc="-5">
                <a:latin typeface="Times New Roman"/>
                <a:cs typeface="Times New Roman"/>
              </a:rPr>
              <a:t>terminals </a:t>
            </a:r>
            <a:r>
              <a:rPr dirty="0" sz="1200">
                <a:latin typeface="Times New Roman"/>
                <a:cs typeface="Times New Roman"/>
              </a:rPr>
              <a:t>are  indicated by a </a:t>
            </a:r>
            <a:r>
              <a:rPr dirty="0" sz="1200" spc="-5">
                <a:latin typeface="Times New Roman"/>
                <a:cs typeface="Times New Roman"/>
              </a:rPr>
              <a:t>small triangular point.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block shown </a:t>
            </a:r>
            <a:r>
              <a:rPr dirty="0" sz="1200">
                <a:latin typeface="Times New Roman"/>
                <a:cs typeface="Times New Roman"/>
              </a:rPr>
              <a:t>below has an unused input  </a:t>
            </a:r>
            <a:r>
              <a:rPr dirty="0" sz="1200" spc="-5">
                <a:latin typeface="Times New Roman"/>
                <a:cs typeface="Times New Roman"/>
              </a:rPr>
              <a:t>terminal </a:t>
            </a:r>
            <a:r>
              <a:rPr dirty="0" sz="1200">
                <a:latin typeface="Times New Roman"/>
                <a:cs typeface="Times New Roman"/>
              </a:rPr>
              <a:t>on the left and an unused output </a:t>
            </a:r>
            <a:r>
              <a:rPr dirty="0" sz="1200" spc="-5">
                <a:latin typeface="Times New Roman"/>
                <a:cs typeface="Times New Roman"/>
              </a:rPr>
              <a:t>terminal </a:t>
            </a:r>
            <a:r>
              <a:rPr dirty="0" sz="1200">
                <a:latin typeface="Times New Roman"/>
                <a:cs typeface="Times New Roman"/>
              </a:rPr>
              <a:t>on the right.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3923537"/>
            <a:ext cx="971549" cy="694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4771897"/>
            <a:ext cx="5513070" cy="2339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latin typeface="Times New Roman"/>
                <a:cs typeface="Times New Roman"/>
              </a:rPr>
              <a:t>Lines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Lines </a:t>
            </a:r>
            <a:r>
              <a:rPr dirty="0" sz="1200" spc="-5">
                <a:latin typeface="Times New Roman"/>
                <a:cs typeface="Times New Roman"/>
              </a:rPr>
              <a:t>transmit </a:t>
            </a:r>
            <a:r>
              <a:rPr dirty="0" sz="1200">
                <a:latin typeface="Times New Roman"/>
                <a:cs typeface="Times New Roman"/>
              </a:rPr>
              <a:t>signals in the direction </a:t>
            </a:r>
            <a:r>
              <a:rPr dirty="0" sz="1200" spc="-5">
                <a:latin typeface="Times New Roman"/>
                <a:cs typeface="Times New Roman"/>
              </a:rPr>
              <a:t>indicated </a:t>
            </a:r>
            <a:r>
              <a:rPr dirty="0" sz="1200">
                <a:latin typeface="Times New Roman"/>
                <a:cs typeface="Times New Roman"/>
              </a:rPr>
              <a:t>by the arrow. Lines </a:t>
            </a:r>
            <a:r>
              <a:rPr dirty="0" sz="1200" spc="-5">
                <a:latin typeface="Times New Roman"/>
                <a:cs typeface="Times New Roman"/>
              </a:rPr>
              <a:t>must always transmit  signals </a:t>
            </a:r>
            <a:r>
              <a:rPr dirty="0" sz="1200">
                <a:latin typeface="Times New Roman"/>
                <a:cs typeface="Times New Roman"/>
              </a:rPr>
              <a:t>from the output </a:t>
            </a:r>
            <a:r>
              <a:rPr dirty="0" sz="1200" spc="-5">
                <a:latin typeface="Times New Roman"/>
                <a:cs typeface="Times New Roman"/>
              </a:rPr>
              <a:t>terminal </a:t>
            </a:r>
            <a:r>
              <a:rPr dirty="0" sz="1200">
                <a:latin typeface="Times New Roman"/>
                <a:cs typeface="Times New Roman"/>
              </a:rPr>
              <a:t>of one block to the input </a:t>
            </a:r>
            <a:r>
              <a:rPr dirty="0" sz="1200" spc="-5">
                <a:latin typeface="Times New Roman"/>
                <a:cs typeface="Times New Roman"/>
              </a:rPr>
              <a:t>terminal </a:t>
            </a:r>
            <a:r>
              <a:rPr dirty="0" sz="1200">
                <a:latin typeface="Times New Roman"/>
                <a:cs typeface="Times New Roman"/>
              </a:rPr>
              <a:t>of another block. </a:t>
            </a:r>
            <a:r>
              <a:rPr dirty="0" sz="1200" spc="-5">
                <a:latin typeface="Times New Roman"/>
                <a:cs typeface="Times New Roman"/>
              </a:rPr>
              <a:t>On  </a:t>
            </a:r>
            <a:r>
              <a:rPr dirty="0" sz="1200">
                <a:latin typeface="Times New Roman"/>
                <a:cs typeface="Times New Roman"/>
              </a:rPr>
              <a:t>exception to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line can tap off of </a:t>
            </a:r>
            <a:r>
              <a:rPr dirty="0" sz="1200" spc="-5">
                <a:latin typeface="Times New Roman"/>
                <a:cs typeface="Times New Roman"/>
              </a:rPr>
              <a:t>another </a:t>
            </a:r>
            <a:r>
              <a:rPr dirty="0" sz="1200">
                <a:latin typeface="Times New Roman"/>
                <a:cs typeface="Times New Roman"/>
              </a:rPr>
              <a:t>line, splitting the </a:t>
            </a:r>
            <a:r>
              <a:rPr dirty="0" sz="1200" spc="-5">
                <a:latin typeface="Times New Roman"/>
                <a:cs typeface="Times New Roman"/>
              </a:rPr>
              <a:t>signal </a:t>
            </a:r>
            <a:r>
              <a:rPr dirty="0" sz="1200">
                <a:latin typeface="Times New Roman"/>
                <a:cs typeface="Times New Roman"/>
              </a:rPr>
              <a:t>to each of </a:t>
            </a:r>
            <a:r>
              <a:rPr dirty="0" sz="1200" spc="-5">
                <a:latin typeface="Times New Roman"/>
                <a:cs typeface="Times New Roman"/>
              </a:rPr>
              <a:t>two  destination </a:t>
            </a:r>
            <a:r>
              <a:rPr dirty="0" sz="1200">
                <a:latin typeface="Times New Roman"/>
                <a:cs typeface="Times New Roman"/>
              </a:rPr>
              <a:t>blocks, </a:t>
            </a:r>
            <a:r>
              <a:rPr dirty="0" sz="1200" spc="-5">
                <a:latin typeface="Times New Roman"/>
                <a:cs typeface="Times New Roman"/>
              </a:rPr>
              <a:t>as shown. </a:t>
            </a:r>
            <a:r>
              <a:rPr dirty="0" sz="1200">
                <a:latin typeface="Times New Roman"/>
                <a:cs typeface="Times New Roman"/>
              </a:rPr>
              <a:t>Lines can never inject a signal </a:t>
            </a:r>
            <a:r>
              <a:rPr dirty="0" sz="1200" i="1">
                <a:latin typeface="Times New Roman"/>
                <a:cs typeface="Times New Roman"/>
              </a:rPr>
              <a:t>into </a:t>
            </a:r>
            <a:r>
              <a:rPr dirty="0" sz="1200">
                <a:latin typeface="Times New Roman"/>
                <a:cs typeface="Times New Roman"/>
              </a:rPr>
              <a:t>another line; lines must  be </a:t>
            </a:r>
            <a:r>
              <a:rPr dirty="0" sz="1200" spc="-5">
                <a:latin typeface="Times New Roman"/>
                <a:cs typeface="Times New Roman"/>
              </a:rPr>
              <a:t>combined </a:t>
            </a:r>
            <a:r>
              <a:rPr dirty="0" sz="1200">
                <a:latin typeface="Times New Roman"/>
                <a:cs typeface="Times New Roman"/>
              </a:rPr>
              <a:t>through the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of a block such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summing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junction.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29209">
              <a:lnSpc>
                <a:spcPct val="95900"/>
              </a:lnSpc>
            </a:pP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signal can be </a:t>
            </a:r>
            <a:r>
              <a:rPr dirty="0" sz="1200" spc="-5">
                <a:latin typeface="Times New Roman"/>
                <a:cs typeface="Times New Roman"/>
              </a:rPr>
              <a:t>either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scalar </a:t>
            </a:r>
            <a:r>
              <a:rPr dirty="0" sz="1200">
                <a:latin typeface="Times New Roman"/>
                <a:cs typeface="Times New Roman"/>
              </a:rPr>
              <a:t>signal or a vector signal. </a:t>
            </a:r>
            <a:r>
              <a:rPr dirty="0" sz="1200" spc="-5">
                <a:latin typeface="Times New Roman"/>
                <a:cs typeface="Times New Roman"/>
              </a:rPr>
              <a:t>For Single-Input, </a:t>
            </a:r>
            <a:r>
              <a:rPr dirty="0" sz="1200">
                <a:latin typeface="Times New Roman"/>
                <a:cs typeface="Times New Roman"/>
              </a:rPr>
              <a:t>Single-Output  </a:t>
            </a:r>
            <a:r>
              <a:rPr dirty="0" sz="1200" spc="-5">
                <a:latin typeface="Times New Roman"/>
                <a:cs typeface="Times New Roman"/>
              </a:rPr>
              <a:t>systems, </a:t>
            </a:r>
            <a:r>
              <a:rPr dirty="0" sz="1200">
                <a:latin typeface="Times New Roman"/>
                <a:cs typeface="Times New Roman"/>
              </a:rPr>
              <a:t>scalar </a:t>
            </a:r>
            <a:r>
              <a:rPr dirty="0" sz="1200" spc="-5">
                <a:latin typeface="Times New Roman"/>
                <a:cs typeface="Times New Roman"/>
              </a:rPr>
              <a:t>signals </a:t>
            </a:r>
            <a:r>
              <a:rPr dirty="0" sz="1200">
                <a:latin typeface="Times New Roman"/>
                <a:cs typeface="Times New Roman"/>
              </a:rPr>
              <a:t>are generally used. </a:t>
            </a:r>
            <a:r>
              <a:rPr dirty="0" sz="1200" spc="-5">
                <a:latin typeface="Times New Roman"/>
                <a:cs typeface="Times New Roman"/>
              </a:rPr>
              <a:t>For Multi-Input, </a:t>
            </a:r>
            <a:r>
              <a:rPr dirty="0" sz="1200">
                <a:latin typeface="Times New Roman"/>
                <a:cs typeface="Times New Roman"/>
              </a:rPr>
              <a:t>Multi-Output </a:t>
            </a:r>
            <a:r>
              <a:rPr dirty="0" sz="1200" spc="-5">
                <a:latin typeface="Times New Roman"/>
                <a:cs typeface="Times New Roman"/>
              </a:rPr>
              <a:t>systems, </a:t>
            </a:r>
            <a:r>
              <a:rPr dirty="0" sz="1200">
                <a:latin typeface="Times New Roman"/>
                <a:cs typeface="Times New Roman"/>
              </a:rPr>
              <a:t>vector  </a:t>
            </a:r>
            <a:r>
              <a:rPr dirty="0" sz="1200" spc="-5">
                <a:latin typeface="Times New Roman"/>
                <a:cs typeface="Times New Roman"/>
              </a:rPr>
              <a:t>signals </a:t>
            </a:r>
            <a:r>
              <a:rPr dirty="0" sz="1200">
                <a:latin typeface="Times New Roman"/>
                <a:cs typeface="Times New Roman"/>
              </a:rPr>
              <a:t>are often used, consisting of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more </a:t>
            </a:r>
            <a:r>
              <a:rPr dirty="0" sz="1200">
                <a:latin typeface="Times New Roman"/>
                <a:cs typeface="Times New Roman"/>
              </a:rPr>
              <a:t>scalar </a:t>
            </a:r>
            <a:r>
              <a:rPr dirty="0" sz="1200" spc="-5">
                <a:latin typeface="Times New Roman"/>
                <a:cs typeface="Times New Roman"/>
              </a:rPr>
              <a:t>signals. </a:t>
            </a:r>
            <a:r>
              <a:rPr dirty="0" sz="1200">
                <a:latin typeface="Times New Roman"/>
                <a:cs typeface="Times New Roman"/>
              </a:rPr>
              <a:t>The lines used to </a:t>
            </a:r>
            <a:r>
              <a:rPr dirty="0" sz="1200" spc="-5">
                <a:latin typeface="Times New Roman"/>
                <a:cs typeface="Times New Roman"/>
              </a:rPr>
              <a:t>transmit  </a:t>
            </a:r>
            <a:r>
              <a:rPr dirty="0" sz="1200">
                <a:latin typeface="Times New Roman"/>
                <a:cs typeface="Times New Roman"/>
              </a:rPr>
              <a:t>scalar and </a:t>
            </a:r>
            <a:r>
              <a:rPr dirty="0" sz="1200" spc="-5">
                <a:latin typeface="Times New Roman"/>
                <a:cs typeface="Times New Roman"/>
              </a:rPr>
              <a:t>vector signals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identical. </a:t>
            </a:r>
            <a:r>
              <a:rPr dirty="0" sz="1200">
                <a:latin typeface="Times New Roman"/>
                <a:cs typeface="Times New Roman"/>
              </a:rPr>
              <a:t>The blocks on either end of the </a:t>
            </a:r>
            <a:r>
              <a:rPr dirty="0" sz="1200" spc="-5">
                <a:latin typeface="Times New Roman"/>
                <a:cs typeface="Times New Roman"/>
              </a:rPr>
              <a:t>line determine </a:t>
            </a:r>
            <a:r>
              <a:rPr dirty="0" sz="1200">
                <a:latin typeface="Times New Roman"/>
                <a:cs typeface="Times New Roman"/>
              </a:rPr>
              <a:t>the  type of signal </a:t>
            </a:r>
            <a:r>
              <a:rPr dirty="0" sz="1200" spc="-5">
                <a:latin typeface="Times New Roman"/>
                <a:cs typeface="Times New Roman"/>
              </a:rPr>
              <a:t>carried </a:t>
            </a:r>
            <a:r>
              <a:rPr dirty="0" sz="1200">
                <a:latin typeface="Times New Roman"/>
                <a:cs typeface="Times New Roman"/>
              </a:rPr>
              <a:t>by the line.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5039106" cy="230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194557"/>
            <a:ext cx="5214620" cy="154686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5"/>
              </a:spcBef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save this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under a </a:t>
            </a:r>
            <a:r>
              <a:rPr dirty="0" sz="1200" spc="-5">
                <a:latin typeface="Times New Roman"/>
                <a:cs typeface="Times New Roman"/>
              </a:rPr>
              <a:t>new name. </a:t>
            </a:r>
            <a:r>
              <a:rPr dirty="0" sz="1200">
                <a:latin typeface="Times New Roman"/>
                <a:cs typeface="Times New Roman"/>
              </a:rPr>
              <a:t>Call it </a:t>
            </a:r>
            <a:r>
              <a:rPr dirty="0" sz="1200" spc="-5" b="1">
                <a:latin typeface="Times New Roman"/>
                <a:cs typeface="Times New Roman"/>
              </a:rPr>
              <a:t>mymodel.mdl</a:t>
            </a:r>
            <a:r>
              <a:rPr dirty="0" sz="1200" spc="-5">
                <a:latin typeface="Times New Roman"/>
                <a:cs typeface="Times New Roman"/>
              </a:rPr>
              <a:t>. You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download </a:t>
            </a:r>
            <a:r>
              <a:rPr dirty="0" sz="1200">
                <a:latin typeface="Times New Roman"/>
                <a:cs typeface="Times New Roman"/>
              </a:rPr>
              <a:t>a  version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here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26034">
              <a:lnSpc>
                <a:spcPts val="1390"/>
              </a:lnSpc>
            </a:pP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prompt, </a:t>
            </a:r>
            <a:r>
              <a:rPr dirty="0" sz="1200">
                <a:latin typeface="Times New Roman"/>
                <a:cs typeface="Times New Roman"/>
              </a:rPr>
              <a:t>enter the following </a:t>
            </a:r>
            <a:r>
              <a:rPr dirty="0" sz="1200" spc="-5">
                <a:latin typeface="Times New Roman"/>
                <a:cs typeface="Times New Roman"/>
              </a:rPr>
              <a:t>command </a:t>
            </a:r>
            <a:r>
              <a:rPr dirty="0" sz="1200">
                <a:latin typeface="Times New Roman"/>
                <a:cs typeface="Times New Roman"/>
              </a:rPr>
              <a:t>to extract a </a:t>
            </a:r>
            <a:r>
              <a:rPr dirty="0" sz="1200" spc="-5">
                <a:latin typeface="Times New Roman"/>
                <a:cs typeface="Times New Roman"/>
              </a:rPr>
              <a:t>state-space model  </a:t>
            </a:r>
            <a:r>
              <a:rPr dirty="0" sz="1200">
                <a:latin typeface="Times New Roman"/>
                <a:cs typeface="Times New Roman"/>
              </a:rPr>
              <a:t>from your model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file.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marL="469900">
              <a:lnSpc>
                <a:spcPts val="1190"/>
              </a:lnSpc>
            </a:pPr>
            <a:r>
              <a:rPr dirty="0" sz="1000" spc="-5">
                <a:latin typeface="Courier New"/>
                <a:cs typeface="Courier New"/>
              </a:rPr>
              <a:t>[A,B,C,D]=linmod('mymodel')</a:t>
            </a:r>
            <a:endParaRPr sz="1000">
              <a:latin typeface="Courier New"/>
              <a:cs typeface="Courier New"/>
            </a:endParaRPr>
          </a:p>
          <a:p>
            <a:pPr marL="12700">
              <a:lnSpc>
                <a:spcPts val="1375"/>
              </a:lnSpc>
            </a:pPr>
            <a:r>
              <a:rPr dirty="0" sz="1200" spc="-5">
                <a:latin typeface="Times New Roman"/>
                <a:cs typeface="Times New Roman"/>
              </a:rPr>
              <a:t>You should see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output.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145"/>
              </a:lnSpc>
            </a:pPr>
            <a:r>
              <a:rPr dirty="0" sz="1000">
                <a:latin typeface="Courier New"/>
                <a:cs typeface="Courier New"/>
              </a:rPr>
              <a:t>A</a:t>
            </a:r>
            <a:r>
              <a:rPr dirty="0" sz="1000" spc="-10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2247" y="4851137"/>
            <a:ext cx="178435" cy="466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165"/>
              </a:lnSpc>
              <a:spcBef>
                <a:spcPts val="100"/>
              </a:spcBef>
            </a:pPr>
            <a:r>
              <a:rPr dirty="0" sz="1000" spc="-5">
                <a:latin typeface="Courier New"/>
                <a:cs typeface="Courier New"/>
              </a:rPr>
              <a:t>-2</a:t>
            </a:r>
            <a:endParaRPr sz="1000">
              <a:latin typeface="Courier New"/>
              <a:cs typeface="Courier New"/>
            </a:endParaRPr>
          </a:p>
          <a:p>
            <a:pPr algn="ctr" marL="75565">
              <a:lnSpc>
                <a:spcPts val="1135"/>
              </a:lnSpc>
            </a:pPr>
            <a:r>
              <a:rPr dirty="0" sz="1000">
                <a:latin typeface="Courier New"/>
                <a:cs typeface="Courier New"/>
              </a:rPr>
              <a:t>1</a:t>
            </a:r>
            <a:endParaRPr sz="1000">
              <a:latin typeface="Courier New"/>
              <a:cs typeface="Courier New"/>
            </a:endParaRPr>
          </a:p>
          <a:p>
            <a:pPr algn="ctr" marL="75565">
              <a:lnSpc>
                <a:spcPts val="1165"/>
              </a:lnSpc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49369" y="4851137"/>
            <a:ext cx="178435" cy="466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165"/>
              </a:lnSpc>
              <a:spcBef>
                <a:spcPts val="100"/>
              </a:spcBef>
            </a:pPr>
            <a:r>
              <a:rPr dirty="0" sz="1000" spc="-5">
                <a:latin typeface="Courier New"/>
                <a:cs typeface="Courier New"/>
              </a:rPr>
              <a:t>-9</a:t>
            </a:r>
            <a:endParaRPr sz="1000">
              <a:latin typeface="Courier New"/>
              <a:cs typeface="Courier New"/>
            </a:endParaRPr>
          </a:p>
          <a:p>
            <a:pPr algn="ctr" marL="75565">
              <a:lnSpc>
                <a:spcPts val="1135"/>
              </a:lnSpc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  <a:p>
            <a:pPr algn="ctr">
              <a:lnSpc>
                <a:spcPts val="1165"/>
              </a:lnSpc>
            </a:pPr>
            <a:r>
              <a:rPr dirty="0" sz="1000" spc="-5">
                <a:latin typeface="Courier New"/>
                <a:cs typeface="Courier New"/>
              </a:rPr>
              <a:t>-5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82678" y="4851137"/>
            <a:ext cx="102235" cy="466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65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2</a:t>
            </a:r>
            <a:endParaRPr sz="1000">
              <a:latin typeface="Courier New"/>
              <a:cs typeface="Courier New"/>
            </a:endParaRPr>
          </a:p>
          <a:p>
            <a:pPr marL="12700">
              <a:lnSpc>
                <a:spcPts val="1135"/>
              </a:lnSpc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  <a:p>
            <a:pPr marL="12700">
              <a:lnSpc>
                <a:spcPts val="1165"/>
              </a:lnSpc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500" y="5570439"/>
            <a:ext cx="483234" cy="1185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B</a:t>
            </a:r>
            <a:r>
              <a:rPr dirty="0" sz="1000" spc="-105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imes New Roman"/>
              <a:cs typeface="Times New Roman"/>
            </a:endParaRPr>
          </a:p>
          <a:p>
            <a:pPr algn="r" marR="5080">
              <a:lnSpc>
                <a:spcPts val="1165"/>
              </a:lnSpc>
            </a:pPr>
            <a:r>
              <a:rPr dirty="0" sz="1000">
                <a:latin typeface="Courier New"/>
                <a:cs typeface="Courier New"/>
              </a:rPr>
              <a:t>5</a:t>
            </a:r>
            <a:endParaRPr sz="1000">
              <a:latin typeface="Courier New"/>
              <a:cs typeface="Courier New"/>
            </a:endParaRPr>
          </a:p>
          <a:p>
            <a:pPr algn="r" marR="5080">
              <a:lnSpc>
                <a:spcPts val="1130"/>
              </a:lnSpc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  <a:p>
            <a:pPr algn="r" marR="5080">
              <a:lnSpc>
                <a:spcPts val="1165"/>
              </a:lnSpc>
            </a:pPr>
            <a:r>
              <a:rPr dirty="0" sz="1000">
                <a:latin typeface="Courier New"/>
                <a:cs typeface="Courier New"/>
              </a:rPr>
              <a:t>5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000">
                <a:latin typeface="Courier New"/>
                <a:cs typeface="Courier New"/>
              </a:rPr>
              <a:t>C</a:t>
            </a:r>
            <a:r>
              <a:rPr dirty="0" sz="1000" spc="-105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68434" y="6865033"/>
            <a:ext cx="1022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5556" y="6865033"/>
            <a:ext cx="1022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1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82678" y="6865033"/>
            <a:ext cx="1022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7297073"/>
            <a:ext cx="5197475" cy="1823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D</a:t>
            </a:r>
            <a:r>
              <a:rPr dirty="0" sz="1000" spc="-10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850265">
              <a:lnSpc>
                <a:spcPts val="1195"/>
              </a:lnSpc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  <a:p>
            <a:pPr marL="12700">
              <a:lnSpc>
                <a:spcPts val="1375"/>
              </a:lnSpc>
            </a:pPr>
            <a:r>
              <a:rPr dirty="0" sz="1200">
                <a:latin typeface="Times New Roman"/>
                <a:cs typeface="Times New Roman"/>
              </a:rPr>
              <a:t>This can, of course, </a:t>
            </a:r>
            <a:r>
              <a:rPr dirty="0" sz="1200" spc="-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converted to a </a:t>
            </a:r>
            <a:r>
              <a:rPr dirty="0" sz="1200" spc="-5">
                <a:latin typeface="Times New Roman"/>
                <a:cs typeface="Times New Roman"/>
              </a:rPr>
              <a:t>transfer function with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command.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135"/>
              </a:lnSpc>
            </a:pPr>
            <a:r>
              <a:rPr dirty="0" sz="1000" spc="-5">
                <a:latin typeface="Courier New"/>
                <a:cs typeface="Courier New"/>
              </a:rPr>
              <a:t>[numcl,dencl]=ss2tf(A,B,C,D)</a:t>
            </a:r>
            <a:endParaRPr sz="1000">
              <a:latin typeface="Courier New"/>
              <a:cs typeface="Courier New"/>
            </a:endParaRPr>
          </a:p>
          <a:p>
            <a:pPr marL="12700">
              <a:lnSpc>
                <a:spcPts val="1375"/>
              </a:lnSpc>
            </a:pPr>
            <a:r>
              <a:rPr dirty="0" sz="1200" spc="-5">
                <a:latin typeface="Times New Roman"/>
                <a:cs typeface="Times New Roman"/>
              </a:rPr>
              <a:t>You should get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output.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145"/>
              </a:lnSpc>
            </a:pPr>
            <a:r>
              <a:rPr dirty="0" sz="1000" spc="-5">
                <a:latin typeface="Courier New"/>
                <a:cs typeface="Courier New"/>
              </a:rPr>
              <a:t>numcl</a:t>
            </a:r>
            <a:r>
              <a:rPr dirty="0" sz="1000" spc="-10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155065">
              <a:lnSpc>
                <a:spcPct val="100000"/>
              </a:lnSpc>
              <a:tabLst>
                <a:tab pos="1917064" algn="l"/>
                <a:tab pos="2298065" algn="l"/>
                <a:tab pos="2983865" algn="l"/>
              </a:tabLst>
            </a:pPr>
            <a:r>
              <a:rPr dirty="0" sz="1000">
                <a:latin typeface="Courier New"/>
                <a:cs typeface="Courier New"/>
              </a:rPr>
              <a:t>0	0	</a:t>
            </a:r>
            <a:r>
              <a:rPr dirty="0" sz="1000" spc="-5">
                <a:latin typeface="Courier New"/>
                <a:cs typeface="Courier New"/>
              </a:rPr>
              <a:t>5.0000	10.0000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35"/>
              </a:spcBef>
            </a:pPr>
            <a:r>
              <a:rPr dirty="0" sz="1000" spc="-5">
                <a:latin typeface="Courier New"/>
                <a:cs typeface="Courier New"/>
              </a:rPr>
              <a:t>dencl</a:t>
            </a:r>
            <a:r>
              <a:rPr dirty="0" sz="1000" spc="-10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026663"/>
            <a:ext cx="5059045" cy="1028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74065">
              <a:lnSpc>
                <a:spcPts val="1195"/>
              </a:lnSpc>
              <a:spcBef>
                <a:spcPts val="100"/>
              </a:spcBef>
              <a:tabLst>
                <a:tab pos="1536065" algn="l"/>
                <a:tab pos="2298065" algn="l"/>
                <a:tab pos="2983865" algn="l"/>
              </a:tabLst>
            </a:pPr>
            <a:r>
              <a:rPr dirty="0" sz="1000" spc="-5">
                <a:latin typeface="Courier New"/>
                <a:cs typeface="Courier New"/>
              </a:rPr>
              <a:t>1.0000	2.0000	9.0000	10.0000</a:t>
            </a:r>
            <a:endParaRPr sz="1000">
              <a:latin typeface="Courier New"/>
              <a:cs typeface="Courier New"/>
            </a:endParaRPr>
          </a:p>
          <a:p>
            <a:pPr marL="12700" marR="32384">
              <a:lnSpc>
                <a:spcPts val="1380"/>
              </a:lnSpc>
              <a:spcBef>
                <a:spcPts val="90"/>
              </a:spcBef>
            </a:pPr>
            <a:r>
              <a:rPr dirty="0" sz="1200">
                <a:latin typeface="Times New Roman"/>
                <a:cs typeface="Times New Roman"/>
              </a:rPr>
              <a:t>To verify that the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transfered </a:t>
            </a:r>
            <a:r>
              <a:rPr dirty="0" sz="1200" spc="-5">
                <a:latin typeface="Times New Roman"/>
                <a:cs typeface="Times New Roman"/>
              </a:rPr>
              <a:t>properly, you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obtain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step response of </a:t>
            </a:r>
            <a:r>
              <a:rPr dirty="0" sz="1200">
                <a:latin typeface="Times New Roman"/>
                <a:cs typeface="Times New Roman"/>
              </a:rPr>
              <a:t>the  extracted</a:t>
            </a:r>
            <a:r>
              <a:rPr dirty="0" sz="1200" spc="-5">
                <a:latin typeface="Times New Roman"/>
                <a:cs typeface="Times New Roman"/>
              </a:rPr>
              <a:t> model.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40"/>
              </a:lnSpc>
            </a:pPr>
            <a:r>
              <a:rPr dirty="0" sz="1000" spc="-5">
                <a:latin typeface="Courier New"/>
                <a:cs typeface="Courier New"/>
              </a:rPr>
              <a:t>step(numcl,dencl)</a:t>
            </a:r>
            <a:endParaRPr sz="1000">
              <a:latin typeface="Courier New"/>
              <a:cs typeface="Courier New"/>
            </a:endParaRPr>
          </a:p>
          <a:p>
            <a:pPr marL="12700" marR="5080">
              <a:lnSpc>
                <a:spcPts val="1380"/>
              </a:lnSpc>
              <a:spcBef>
                <a:spcPts val="85"/>
              </a:spcBef>
            </a:pP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should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 following plot which </a:t>
            </a:r>
            <a:r>
              <a:rPr dirty="0" sz="1200" spc="-5">
                <a:latin typeface="Times New Roman"/>
                <a:cs typeface="Times New Roman"/>
              </a:rPr>
              <a:t>is similar </a:t>
            </a:r>
            <a:r>
              <a:rPr dirty="0" sz="1200">
                <a:latin typeface="Times New Roman"/>
                <a:cs typeface="Times New Roman"/>
              </a:rPr>
              <a:t>to the previous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Scope  output.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2046731"/>
            <a:ext cx="3762755" cy="3038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5239003"/>
            <a:ext cx="28663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modeling information is </a:t>
            </a:r>
            <a:r>
              <a:rPr dirty="0" sz="1200">
                <a:latin typeface="Times New Roman"/>
                <a:cs typeface="Times New Roman"/>
              </a:rPr>
              <a:t>continued below: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4427" y="5935471"/>
            <a:ext cx="34639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Simulink Modeling</a:t>
            </a:r>
            <a:r>
              <a:rPr dirty="0" sz="2400" spc="-9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Tutorial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6471918"/>
            <a:ext cx="5184775" cy="1724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85"/>
              </a:lnSpc>
              <a:spcBef>
                <a:spcPts val="100"/>
              </a:spcBef>
            </a:pPr>
            <a:r>
              <a:rPr dirty="0" u="sng" sz="13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Train</a:t>
            </a:r>
            <a:r>
              <a:rPr dirty="0" u="sng" sz="135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system</a:t>
            </a:r>
            <a:endParaRPr sz="1350">
              <a:latin typeface="Times New Roman"/>
              <a:cs typeface="Times New Roman"/>
            </a:endParaRPr>
          </a:p>
          <a:p>
            <a:pPr marL="12700" marR="2604135">
              <a:lnSpc>
                <a:spcPts val="1550"/>
              </a:lnSpc>
              <a:spcBef>
                <a:spcPts val="70"/>
              </a:spcBef>
            </a:pPr>
            <a:r>
              <a:rPr dirty="0" u="sng" sz="13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Free </a:t>
            </a:r>
            <a:r>
              <a:rPr dirty="0" u="sng" sz="13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body </a:t>
            </a:r>
            <a:r>
              <a:rPr dirty="0" u="sng" sz="13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diagram </a:t>
            </a:r>
            <a:r>
              <a:rPr dirty="0" u="sng" sz="13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and </a:t>
            </a:r>
            <a:r>
              <a:rPr dirty="0" u="sng" sz="13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Newton's law </a:t>
            </a:r>
            <a:r>
              <a:rPr dirty="0" sz="135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sng" sz="13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Model</a:t>
            </a:r>
            <a:r>
              <a:rPr dirty="0" u="sng" sz="135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Construction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480"/>
              </a:lnSpc>
            </a:pPr>
            <a:r>
              <a:rPr dirty="0" u="sng" sz="13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Running the</a:t>
            </a:r>
            <a:r>
              <a:rPr dirty="0" u="sng" sz="1350" spc="-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Model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590"/>
              </a:lnSpc>
            </a:pPr>
            <a:r>
              <a:rPr dirty="0" u="sng" sz="13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Obtaining </a:t>
            </a:r>
            <a:r>
              <a:rPr dirty="0" u="sng" sz="13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M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ATLAB</a:t>
            </a:r>
            <a:r>
              <a:rPr dirty="0" u="sng" sz="1200" spc="2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5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Model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96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Simulink,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very straightforward to </a:t>
            </a:r>
            <a:r>
              <a:rPr dirty="0" sz="1200" spc="-5">
                <a:latin typeface="Times New Roman"/>
                <a:cs typeface="Times New Roman"/>
              </a:rPr>
              <a:t>represent </a:t>
            </a:r>
            <a:r>
              <a:rPr dirty="0" sz="1200">
                <a:latin typeface="Times New Roman"/>
                <a:cs typeface="Times New Roman"/>
              </a:rPr>
              <a:t>a physical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or a model. In  general, a </a:t>
            </a:r>
            <a:r>
              <a:rPr dirty="0" sz="1200" spc="-5">
                <a:latin typeface="Times New Roman"/>
                <a:cs typeface="Times New Roman"/>
              </a:rPr>
              <a:t>dynamic system </a:t>
            </a:r>
            <a:r>
              <a:rPr dirty="0" sz="1200">
                <a:latin typeface="Times New Roman"/>
                <a:cs typeface="Times New Roman"/>
              </a:rPr>
              <a:t>can be </a:t>
            </a:r>
            <a:r>
              <a:rPr dirty="0" sz="1200" spc="-5">
                <a:latin typeface="Times New Roman"/>
                <a:cs typeface="Times New Roman"/>
              </a:rPr>
              <a:t>constructed </a:t>
            </a:r>
            <a:r>
              <a:rPr dirty="0" sz="1200">
                <a:latin typeface="Times New Roman"/>
                <a:cs typeface="Times New Roman"/>
              </a:rPr>
              <a:t>from just basic physical </a:t>
            </a:r>
            <a:r>
              <a:rPr dirty="0" sz="1200" spc="-5">
                <a:latin typeface="Times New Roman"/>
                <a:cs typeface="Times New Roman"/>
              </a:rPr>
              <a:t>laws. </a:t>
            </a:r>
            <a:r>
              <a:rPr dirty="0" sz="1200" spc="-10">
                <a:latin typeface="Times New Roman"/>
                <a:cs typeface="Times New Roman"/>
              </a:rPr>
              <a:t>We </a:t>
            </a:r>
            <a:r>
              <a:rPr dirty="0" sz="1200" spc="-5">
                <a:latin typeface="Times New Roman"/>
                <a:cs typeface="Times New Roman"/>
              </a:rPr>
              <a:t>will  demonstrate </a:t>
            </a:r>
            <a:r>
              <a:rPr dirty="0" sz="1200">
                <a:latin typeface="Times New Roman"/>
                <a:cs typeface="Times New Roman"/>
              </a:rPr>
              <a:t>through 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example.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6459"/>
            <a:ext cx="5501005" cy="1882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Train system</a:t>
            </a:r>
            <a:endParaRPr sz="1800">
              <a:latin typeface="Times New Roman"/>
              <a:cs typeface="Times New Roman"/>
            </a:endParaRPr>
          </a:p>
          <a:p>
            <a:pPr algn="just" marL="12700" marR="69850">
              <a:lnSpc>
                <a:spcPct val="96000"/>
              </a:lnSpc>
              <a:spcBef>
                <a:spcPts val="1390"/>
              </a:spcBef>
            </a:pPr>
            <a:r>
              <a:rPr dirty="0" sz="1200">
                <a:latin typeface="Times New Roman"/>
                <a:cs typeface="Times New Roman"/>
              </a:rPr>
              <a:t>In this example, </a:t>
            </a:r>
            <a:r>
              <a:rPr dirty="0" sz="1200" spc="-5">
                <a:latin typeface="Times New Roman"/>
                <a:cs typeface="Times New Roman"/>
              </a:rPr>
              <a:t>we will </a:t>
            </a:r>
            <a:r>
              <a:rPr dirty="0" sz="1200">
                <a:latin typeface="Times New Roman"/>
                <a:cs typeface="Times New Roman"/>
              </a:rPr>
              <a:t>consider a </a:t>
            </a:r>
            <a:r>
              <a:rPr dirty="0" sz="1200" spc="-5">
                <a:latin typeface="Times New Roman"/>
                <a:cs typeface="Times New Roman"/>
              </a:rPr>
              <a:t>toy train </a:t>
            </a:r>
            <a:r>
              <a:rPr dirty="0" sz="1200">
                <a:latin typeface="Times New Roman"/>
                <a:cs typeface="Times New Roman"/>
              </a:rPr>
              <a:t>consisting of an </a:t>
            </a:r>
            <a:r>
              <a:rPr dirty="0" sz="1200" spc="-5">
                <a:latin typeface="Times New Roman"/>
                <a:cs typeface="Times New Roman"/>
              </a:rPr>
              <a:t>engine </a:t>
            </a:r>
            <a:r>
              <a:rPr dirty="0" sz="1200">
                <a:latin typeface="Times New Roman"/>
                <a:cs typeface="Times New Roman"/>
              </a:rPr>
              <a:t>and a car. </a:t>
            </a:r>
            <a:r>
              <a:rPr dirty="0" sz="1200" spc="-5">
                <a:latin typeface="Times New Roman"/>
                <a:cs typeface="Times New Roman"/>
              </a:rPr>
              <a:t>Assuming  </a:t>
            </a:r>
            <a:r>
              <a:rPr dirty="0" sz="1200">
                <a:latin typeface="Times New Roman"/>
                <a:cs typeface="Times New Roman"/>
              </a:rPr>
              <a:t>that the train </a:t>
            </a:r>
            <a:r>
              <a:rPr dirty="0" sz="1200" spc="-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travels in </a:t>
            </a:r>
            <a:r>
              <a:rPr dirty="0" sz="1200" spc="-5">
                <a:latin typeface="Times New Roman"/>
                <a:cs typeface="Times New Roman"/>
              </a:rPr>
              <a:t>one direction, we want </a:t>
            </a:r>
            <a:r>
              <a:rPr dirty="0" sz="1200">
                <a:latin typeface="Times New Roman"/>
                <a:cs typeface="Times New Roman"/>
              </a:rPr>
              <a:t>to apply </a:t>
            </a:r>
            <a:r>
              <a:rPr dirty="0" sz="1200" spc="-5">
                <a:latin typeface="Times New Roman"/>
                <a:cs typeface="Times New Roman"/>
              </a:rPr>
              <a:t>control </a:t>
            </a:r>
            <a:r>
              <a:rPr dirty="0" sz="1200">
                <a:latin typeface="Times New Roman"/>
                <a:cs typeface="Times New Roman"/>
              </a:rPr>
              <a:t>to the train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that it 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smooth </a:t>
            </a:r>
            <a:r>
              <a:rPr dirty="0" sz="1200">
                <a:latin typeface="Times New Roman"/>
                <a:cs typeface="Times New Roman"/>
              </a:rPr>
              <a:t>start-up and stop, along with a constant-speed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ride.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96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mass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engine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car will be represented </a:t>
            </a:r>
            <a:r>
              <a:rPr dirty="0" sz="120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M1 </a:t>
            </a:r>
            <a:r>
              <a:rPr dirty="0" sz="1200">
                <a:latin typeface="Times New Roman"/>
                <a:cs typeface="Times New Roman"/>
              </a:rPr>
              <a:t>and M2, </a:t>
            </a:r>
            <a:r>
              <a:rPr dirty="0" sz="1200" spc="-5">
                <a:latin typeface="Times New Roman"/>
                <a:cs typeface="Times New Roman"/>
              </a:rPr>
              <a:t>respectively. The  two </a:t>
            </a:r>
            <a:r>
              <a:rPr dirty="0" sz="1200">
                <a:latin typeface="Times New Roman"/>
                <a:cs typeface="Times New Roman"/>
              </a:rPr>
              <a:t>are held together by a </a:t>
            </a:r>
            <a:r>
              <a:rPr dirty="0" sz="1200" spc="-5">
                <a:latin typeface="Times New Roman"/>
                <a:cs typeface="Times New Roman"/>
              </a:rPr>
              <a:t>spring, which has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stiffness coefficient </a:t>
            </a:r>
            <a:r>
              <a:rPr dirty="0" sz="1200">
                <a:latin typeface="Times New Roman"/>
                <a:cs typeface="Times New Roman"/>
              </a:rPr>
              <a:t>of k. </a:t>
            </a:r>
            <a:r>
              <a:rPr dirty="0" sz="1200" spc="-5">
                <a:latin typeface="Times New Roman"/>
                <a:cs typeface="Times New Roman"/>
              </a:rPr>
              <a:t>F </a:t>
            </a:r>
            <a:r>
              <a:rPr dirty="0" sz="1200">
                <a:latin typeface="Times New Roman"/>
                <a:cs typeface="Times New Roman"/>
              </a:rPr>
              <a:t>represents the  </a:t>
            </a:r>
            <a:r>
              <a:rPr dirty="0" sz="1200" spc="-5">
                <a:latin typeface="Times New Roman"/>
                <a:cs typeface="Times New Roman"/>
              </a:rPr>
              <a:t>force applied </a:t>
            </a:r>
            <a:r>
              <a:rPr dirty="0" sz="1200">
                <a:latin typeface="Times New Roman"/>
                <a:cs typeface="Times New Roman"/>
              </a:rPr>
              <a:t>by the </a:t>
            </a:r>
            <a:r>
              <a:rPr dirty="0" sz="1200" spc="-5">
                <a:latin typeface="Times New Roman"/>
                <a:cs typeface="Times New Roman"/>
              </a:rPr>
              <a:t>engine,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Greek </a:t>
            </a:r>
            <a:r>
              <a:rPr dirty="0" sz="1200" spc="-5">
                <a:latin typeface="Times New Roman"/>
                <a:cs typeface="Times New Roman"/>
              </a:rPr>
              <a:t>letter, mu </a:t>
            </a:r>
            <a:r>
              <a:rPr dirty="0" sz="1200">
                <a:latin typeface="Times New Roman"/>
                <a:cs typeface="Times New Roman"/>
              </a:rPr>
              <a:t>(which </a:t>
            </a:r>
            <a:r>
              <a:rPr dirty="0" sz="1200" spc="-5">
                <a:latin typeface="Times New Roman"/>
                <a:cs typeface="Times New Roman"/>
              </a:rPr>
              <a:t>will also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represented </a:t>
            </a:r>
            <a:r>
              <a:rPr dirty="0" sz="1200">
                <a:latin typeface="Times New Roman"/>
                <a:cs typeface="Times New Roman"/>
              </a:rPr>
              <a:t>by  the letter u), </a:t>
            </a:r>
            <a:r>
              <a:rPr dirty="0" sz="1200" spc="-5">
                <a:latin typeface="Times New Roman"/>
                <a:cs typeface="Times New Roman"/>
              </a:rPr>
              <a:t>represents </a:t>
            </a:r>
            <a:r>
              <a:rPr dirty="0" sz="1200">
                <a:latin typeface="Times New Roman"/>
                <a:cs typeface="Times New Roman"/>
              </a:rPr>
              <a:t>the coefficient </a:t>
            </a:r>
            <a:r>
              <a:rPr dirty="0" sz="1200" spc="-5">
                <a:latin typeface="Times New Roman"/>
                <a:cs typeface="Times New Roman"/>
              </a:rPr>
              <a:t>of rolling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friction.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51481" y="2942082"/>
            <a:ext cx="3942588" cy="425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43455" y="3348227"/>
            <a:ext cx="4285488" cy="245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3743959"/>
            <a:ext cx="4061460" cy="653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Free </a:t>
            </a:r>
            <a:r>
              <a:rPr dirty="0" sz="1800" spc="-5" b="1">
                <a:latin typeface="Times New Roman"/>
                <a:cs typeface="Times New Roman"/>
              </a:rPr>
              <a:t>body </a:t>
            </a:r>
            <a:r>
              <a:rPr dirty="0" sz="1800" b="1">
                <a:latin typeface="Times New Roman"/>
                <a:cs typeface="Times New Roman"/>
              </a:rPr>
              <a:t>diagram </a:t>
            </a:r>
            <a:r>
              <a:rPr dirty="0" sz="1800" spc="-5" b="1">
                <a:latin typeface="Times New Roman"/>
                <a:cs typeface="Times New Roman"/>
              </a:rPr>
              <a:t>and Newton's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law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can be represented by following Free Body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Diagrams.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4166" y="4565903"/>
            <a:ext cx="3532827" cy="12291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300" y="5948426"/>
            <a:ext cx="5497195" cy="30441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Newton's </a:t>
            </a:r>
            <a:r>
              <a:rPr dirty="0" sz="1200">
                <a:latin typeface="Times New Roman"/>
                <a:cs typeface="Times New Roman"/>
              </a:rPr>
              <a:t>law, you know that the sum of forces acting on a </a:t>
            </a:r>
            <a:r>
              <a:rPr dirty="0" sz="1200" spc="-5">
                <a:latin typeface="Times New Roman"/>
                <a:cs typeface="Times New Roman"/>
              </a:rPr>
              <a:t>mass </a:t>
            </a:r>
            <a:r>
              <a:rPr dirty="0" sz="1200">
                <a:latin typeface="Times New Roman"/>
                <a:cs typeface="Times New Roman"/>
              </a:rPr>
              <a:t>equals the </a:t>
            </a:r>
            <a:r>
              <a:rPr dirty="0" sz="1200" spc="-5">
                <a:latin typeface="Times New Roman"/>
                <a:cs typeface="Times New Roman"/>
              </a:rPr>
              <a:t>mass  times its </a:t>
            </a:r>
            <a:r>
              <a:rPr dirty="0" sz="1200">
                <a:latin typeface="Times New Roman"/>
                <a:cs typeface="Times New Roman"/>
              </a:rPr>
              <a:t>acceleration. In this case, the forces acting on </a:t>
            </a:r>
            <a:r>
              <a:rPr dirty="0" sz="1200" spc="-5">
                <a:latin typeface="Times New Roman"/>
                <a:cs typeface="Times New Roman"/>
              </a:rPr>
              <a:t>M1 are </a:t>
            </a:r>
            <a:r>
              <a:rPr dirty="0" sz="1200">
                <a:latin typeface="Times New Roman"/>
                <a:cs typeface="Times New Roman"/>
              </a:rPr>
              <a:t>the spring, the friction and  the force applied by the engine. The forces acting on </a:t>
            </a:r>
            <a:r>
              <a:rPr dirty="0" sz="1200" spc="-5">
                <a:latin typeface="Times New Roman"/>
                <a:cs typeface="Times New Roman"/>
              </a:rPr>
              <a:t>M2 </a:t>
            </a:r>
            <a:r>
              <a:rPr dirty="0" sz="1200">
                <a:latin typeface="Times New Roman"/>
                <a:cs typeface="Times New Roman"/>
              </a:rPr>
              <a:t>are the </a:t>
            </a:r>
            <a:r>
              <a:rPr dirty="0" sz="1200" spc="-5">
                <a:latin typeface="Times New Roman"/>
                <a:cs typeface="Times New Roman"/>
              </a:rPr>
              <a:t>spring </a:t>
            </a:r>
            <a:r>
              <a:rPr dirty="0" sz="1200">
                <a:latin typeface="Times New Roman"/>
                <a:cs typeface="Times New Roman"/>
              </a:rPr>
              <a:t>and the </a:t>
            </a:r>
            <a:r>
              <a:rPr dirty="0" sz="1200" spc="-5">
                <a:latin typeface="Times New Roman"/>
                <a:cs typeface="Times New Roman"/>
              </a:rPr>
              <a:t>friction.  </a:t>
            </a:r>
            <a:r>
              <a:rPr dirty="0" sz="1200">
                <a:latin typeface="Times New Roman"/>
                <a:cs typeface="Times New Roman"/>
              </a:rPr>
              <a:t>In the vertical </a:t>
            </a:r>
            <a:r>
              <a:rPr dirty="0" sz="1200" spc="-5">
                <a:latin typeface="Times New Roman"/>
                <a:cs typeface="Times New Roman"/>
              </a:rPr>
              <a:t>direction, </a:t>
            </a:r>
            <a:r>
              <a:rPr dirty="0" sz="1200">
                <a:latin typeface="Times New Roman"/>
                <a:cs typeface="Times New Roman"/>
              </a:rPr>
              <a:t>the gravitational </a:t>
            </a:r>
            <a:r>
              <a:rPr dirty="0" sz="1200" spc="-5">
                <a:latin typeface="Times New Roman"/>
                <a:cs typeface="Times New Roman"/>
              </a:rPr>
              <a:t>force is </a:t>
            </a:r>
            <a:r>
              <a:rPr dirty="0" sz="1200">
                <a:latin typeface="Times New Roman"/>
                <a:cs typeface="Times New Roman"/>
              </a:rPr>
              <a:t>canceled by the </a:t>
            </a:r>
            <a:r>
              <a:rPr dirty="0" sz="1200" spc="-5">
                <a:latin typeface="Times New Roman"/>
                <a:cs typeface="Times New Roman"/>
              </a:rPr>
              <a:t>normal </a:t>
            </a:r>
            <a:r>
              <a:rPr dirty="0" sz="1200">
                <a:latin typeface="Times New Roman"/>
                <a:cs typeface="Times New Roman"/>
              </a:rPr>
              <a:t>force applied by  the ground,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that there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no acceleration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vertical </a:t>
            </a:r>
            <a:r>
              <a:rPr dirty="0" sz="1200">
                <a:latin typeface="Times New Roman"/>
                <a:cs typeface="Times New Roman"/>
              </a:rPr>
              <a:t>direction. We </a:t>
            </a:r>
            <a:r>
              <a:rPr dirty="0" sz="1200" spc="-5">
                <a:latin typeface="Times New Roman"/>
                <a:cs typeface="Times New Roman"/>
              </a:rPr>
              <a:t>will begin </a:t>
            </a:r>
            <a:r>
              <a:rPr dirty="0" sz="1200">
                <a:latin typeface="Times New Roman"/>
                <a:cs typeface="Times New Roman"/>
              </a:rPr>
              <a:t>to  construct the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simply from 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expressions: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545465" marR="3038475">
              <a:lnSpc>
                <a:spcPts val="1130"/>
              </a:lnSpc>
              <a:spcBef>
                <a:spcPts val="5"/>
              </a:spcBef>
            </a:pPr>
            <a:r>
              <a:rPr dirty="0" sz="1000" spc="-5">
                <a:latin typeface="Courier New"/>
                <a:cs typeface="Courier New"/>
              </a:rPr>
              <a:t>Sum(forces_on_M1)=M1*x1''  Sum(forces_on_M1)=M1*x1''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" b="1">
                <a:latin typeface="Times New Roman"/>
                <a:cs typeface="Times New Roman"/>
              </a:rPr>
              <a:t>Constructing The</a:t>
            </a:r>
            <a:r>
              <a:rPr dirty="0" sz="1800" spc="-1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Model</a:t>
            </a:r>
            <a:endParaRPr sz="1800">
              <a:latin typeface="Times New Roman"/>
              <a:cs typeface="Times New Roman"/>
            </a:endParaRPr>
          </a:p>
          <a:p>
            <a:pPr marL="12700" marR="122555">
              <a:lnSpc>
                <a:spcPct val="95700"/>
              </a:lnSpc>
              <a:spcBef>
                <a:spcPts val="1400"/>
              </a:spcBef>
            </a:pPr>
            <a:r>
              <a:rPr dirty="0" sz="1200">
                <a:latin typeface="Times New Roman"/>
                <a:cs typeface="Times New Roman"/>
              </a:rPr>
              <a:t>This set of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equations can </a:t>
            </a:r>
            <a:r>
              <a:rPr dirty="0" sz="1200" spc="-5">
                <a:latin typeface="Times New Roman"/>
                <a:cs typeface="Times New Roman"/>
              </a:rPr>
              <a:t>now be </a:t>
            </a:r>
            <a:r>
              <a:rPr dirty="0" sz="1200">
                <a:latin typeface="Times New Roman"/>
                <a:cs typeface="Times New Roman"/>
              </a:rPr>
              <a:t>represented graphically, without </a:t>
            </a:r>
            <a:r>
              <a:rPr dirty="0" sz="1200" spc="-5">
                <a:latin typeface="Times New Roman"/>
                <a:cs typeface="Times New Roman"/>
              </a:rPr>
              <a:t>further  manipulation. </a:t>
            </a:r>
            <a:r>
              <a:rPr dirty="0" sz="1200">
                <a:latin typeface="Times New Roman"/>
                <a:cs typeface="Times New Roman"/>
              </a:rPr>
              <a:t>First,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will </a:t>
            </a:r>
            <a:r>
              <a:rPr dirty="0" sz="1200" spc="-5">
                <a:latin typeface="Times New Roman"/>
                <a:cs typeface="Times New Roman"/>
              </a:rPr>
              <a:t>construct two copies </a:t>
            </a:r>
            <a:r>
              <a:rPr dirty="0" sz="1200">
                <a:latin typeface="Times New Roman"/>
                <a:cs typeface="Times New Roman"/>
              </a:rPr>
              <a:t>(one </a:t>
            </a:r>
            <a:r>
              <a:rPr dirty="0" sz="1200" spc="-5">
                <a:latin typeface="Times New Roman"/>
                <a:cs typeface="Times New Roman"/>
              </a:rPr>
              <a:t>for each mass)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expressions  sum_F=Ma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a=1/M*sum_F. </a:t>
            </a:r>
            <a:r>
              <a:rPr dirty="0" sz="1200">
                <a:latin typeface="Times New Roman"/>
                <a:cs typeface="Times New Roman"/>
              </a:rPr>
              <a:t>Open a </a:t>
            </a:r>
            <a:r>
              <a:rPr dirty="0" sz="1200" spc="-5">
                <a:latin typeface="Times New Roman"/>
                <a:cs typeface="Times New Roman"/>
              </a:rPr>
              <a:t>new model </a:t>
            </a:r>
            <a:r>
              <a:rPr dirty="0" sz="1200">
                <a:latin typeface="Times New Roman"/>
                <a:cs typeface="Times New Roman"/>
              </a:rPr>
              <a:t>window, and drag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Sum blocks  (from the Linear library), one above the </a:t>
            </a:r>
            <a:r>
              <a:rPr dirty="0" sz="1200" spc="-5">
                <a:latin typeface="Times New Roman"/>
                <a:cs typeface="Times New Roman"/>
              </a:rPr>
              <a:t>other. </a:t>
            </a:r>
            <a:r>
              <a:rPr dirty="0" sz="1200">
                <a:latin typeface="Times New Roman"/>
                <a:cs typeface="Times New Roman"/>
              </a:rPr>
              <a:t>Label these Sum blocks </a:t>
            </a:r>
            <a:r>
              <a:rPr dirty="0" sz="1200" spc="-5">
                <a:latin typeface="Times New Roman"/>
                <a:cs typeface="Times New Roman"/>
              </a:rPr>
              <a:t>"Sum_F1" </a:t>
            </a:r>
            <a:r>
              <a:rPr dirty="0" sz="120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"Sum_F2".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4838700" cy="2857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747008"/>
            <a:ext cx="539242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 outputs of each of these Sum blocks </a:t>
            </a:r>
            <a:r>
              <a:rPr dirty="0" sz="1200" spc="-5">
                <a:latin typeface="Times New Roman"/>
                <a:cs typeface="Times New Roman"/>
              </a:rPr>
              <a:t>represents </a:t>
            </a:r>
            <a:r>
              <a:rPr dirty="0" sz="1200">
                <a:latin typeface="Times New Roman"/>
                <a:cs typeface="Times New Roman"/>
              </a:rPr>
              <a:t>the sum of the forces acting on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each  mass. </a:t>
            </a:r>
            <a:r>
              <a:rPr dirty="0" sz="1200">
                <a:latin typeface="Times New Roman"/>
                <a:cs typeface="Times New Roman"/>
              </a:rPr>
              <a:t>Multiplying by 1/M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give </a:t>
            </a:r>
            <a:r>
              <a:rPr dirty="0" sz="1200" spc="-5">
                <a:latin typeface="Times New Roman"/>
                <a:cs typeface="Times New Roman"/>
              </a:rPr>
              <a:t>us </a:t>
            </a:r>
            <a:r>
              <a:rPr dirty="0" sz="1200">
                <a:latin typeface="Times New Roman"/>
                <a:cs typeface="Times New Roman"/>
              </a:rPr>
              <a:t>the acceleration. Drag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Gain blocks into </a:t>
            </a:r>
            <a:r>
              <a:rPr dirty="0" sz="1200" spc="-5">
                <a:latin typeface="Times New Roman"/>
                <a:cs typeface="Times New Roman"/>
              </a:rPr>
              <a:t>your  </a:t>
            </a:r>
            <a:r>
              <a:rPr dirty="0" sz="1200">
                <a:latin typeface="Times New Roman"/>
                <a:cs typeface="Times New Roman"/>
              </a:rPr>
              <a:t>model and attach each </a:t>
            </a: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>
                <a:latin typeface="Times New Roman"/>
                <a:cs typeface="Times New Roman"/>
              </a:rPr>
              <a:t>with a </a:t>
            </a:r>
            <a:r>
              <a:rPr dirty="0" sz="1200" spc="-5">
                <a:latin typeface="Times New Roman"/>
                <a:cs typeface="Times New Roman"/>
              </a:rPr>
              <a:t>line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outputs </a:t>
            </a:r>
            <a:r>
              <a:rPr dirty="0" sz="1200">
                <a:latin typeface="Times New Roman"/>
                <a:cs typeface="Times New Roman"/>
              </a:rPr>
              <a:t>of the Sum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blocks.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99" y="4297679"/>
            <a:ext cx="4838700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7130286"/>
            <a:ext cx="5478145" cy="1901189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55"/>
              </a:spcBef>
            </a:pPr>
            <a:r>
              <a:rPr dirty="0" sz="1200">
                <a:latin typeface="Times New Roman"/>
                <a:cs typeface="Times New Roman"/>
              </a:rPr>
              <a:t>These Gain blocks should contain </a:t>
            </a:r>
            <a:r>
              <a:rPr dirty="0" sz="1200" spc="-10">
                <a:latin typeface="Times New Roman"/>
                <a:cs typeface="Times New Roman"/>
              </a:rPr>
              <a:t>1/M </a:t>
            </a:r>
            <a:r>
              <a:rPr dirty="0" sz="1200">
                <a:latin typeface="Times New Roman"/>
                <a:cs typeface="Times New Roman"/>
              </a:rPr>
              <a:t>for each of the </a:t>
            </a:r>
            <a:r>
              <a:rPr dirty="0" sz="1200" spc="-5">
                <a:latin typeface="Times New Roman"/>
                <a:cs typeface="Times New Roman"/>
              </a:rPr>
              <a:t>masses. </a:t>
            </a:r>
            <a:r>
              <a:rPr dirty="0" sz="1200" spc="-10">
                <a:latin typeface="Times New Roman"/>
                <a:cs typeface="Times New Roman"/>
              </a:rPr>
              <a:t>We </a:t>
            </a:r>
            <a:r>
              <a:rPr dirty="0" sz="1200" spc="-5">
                <a:latin typeface="Times New Roman"/>
                <a:cs typeface="Times New Roman"/>
              </a:rPr>
              <a:t>will be </a:t>
            </a:r>
            <a:r>
              <a:rPr dirty="0" sz="1200">
                <a:latin typeface="Times New Roman"/>
                <a:cs typeface="Times New Roman"/>
              </a:rPr>
              <a:t>taking </a:t>
            </a:r>
            <a:r>
              <a:rPr dirty="0" sz="1200" spc="-5">
                <a:latin typeface="Times New Roman"/>
                <a:cs typeface="Times New Roman"/>
              </a:rPr>
              <a:t>these  </a:t>
            </a:r>
            <a:r>
              <a:rPr dirty="0" sz="1200">
                <a:latin typeface="Times New Roman"/>
                <a:cs typeface="Times New Roman"/>
              </a:rPr>
              <a:t>variable </a:t>
            </a:r>
            <a:r>
              <a:rPr dirty="0" sz="1200" spc="-5">
                <a:latin typeface="Times New Roman"/>
                <a:cs typeface="Times New Roman"/>
              </a:rPr>
              <a:t>as M1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M2 </a:t>
            </a:r>
            <a:r>
              <a:rPr dirty="0" sz="1200">
                <a:latin typeface="Times New Roman"/>
                <a:cs typeface="Times New Roman"/>
              </a:rPr>
              <a:t>from the M</a:t>
            </a:r>
            <a:r>
              <a:rPr dirty="0" sz="1000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environment, so we </a:t>
            </a:r>
            <a:r>
              <a:rPr dirty="0" sz="1200">
                <a:latin typeface="Times New Roman"/>
                <a:cs typeface="Times New Roman"/>
              </a:rPr>
              <a:t>can just enter the </a:t>
            </a:r>
            <a:r>
              <a:rPr dirty="0" sz="1200" spc="-5">
                <a:latin typeface="Times New Roman"/>
                <a:cs typeface="Times New Roman"/>
              </a:rPr>
              <a:t>variable  </a:t>
            </a:r>
            <a:r>
              <a:rPr dirty="0" sz="1200">
                <a:latin typeface="Times New Roman"/>
                <a:cs typeface="Times New Roman"/>
              </a:rPr>
              <a:t>in the Gain blocks. Double-click on the upper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block and enter the following into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Gain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field.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469900">
              <a:lnSpc>
                <a:spcPts val="1195"/>
              </a:lnSpc>
            </a:pPr>
            <a:r>
              <a:rPr dirty="0" sz="1000" spc="-5">
                <a:latin typeface="Courier New"/>
                <a:cs typeface="Courier New"/>
              </a:rPr>
              <a:t>1/M1</a:t>
            </a:r>
            <a:endParaRPr sz="1000">
              <a:latin typeface="Courier New"/>
              <a:cs typeface="Courier New"/>
            </a:endParaRPr>
          </a:p>
          <a:p>
            <a:pPr marL="12700">
              <a:lnSpc>
                <a:spcPts val="1375"/>
              </a:lnSpc>
            </a:pPr>
            <a:r>
              <a:rPr dirty="0" sz="1200" spc="-5">
                <a:latin typeface="Times New Roman"/>
                <a:cs typeface="Times New Roman"/>
              </a:rPr>
              <a:t>Similarly, change </a:t>
            </a:r>
            <a:r>
              <a:rPr dirty="0" sz="1200">
                <a:latin typeface="Times New Roman"/>
                <a:cs typeface="Times New Roman"/>
              </a:rPr>
              <a:t>the second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block to 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135"/>
              </a:lnSpc>
            </a:pPr>
            <a:r>
              <a:rPr dirty="0" sz="1000" spc="-5">
                <a:latin typeface="Courier New"/>
                <a:cs typeface="Courier New"/>
              </a:rPr>
              <a:t>1/M2</a:t>
            </a:r>
            <a:endParaRPr sz="1000">
              <a:latin typeface="Courier New"/>
              <a:cs typeface="Courier New"/>
            </a:endParaRPr>
          </a:p>
          <a:p>
            <a:pPr marL="12700" marR="5080">
              <a:lnSpc>
                <a:spcPts val="1380"/>
              </a:lnSpc>
              <a:spcBef>
                <a:spcPts val="90"/>
              </a:spcBef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will notice </a:t>
            </a:r>
            <a:r>
              <a:rPr dirty="0" sz="1200">
                <a:latin typeface="Times New Roman"/>
                <a:cs typeface="Times New Roman"/>
              </a:rPr>
              <a:t>that the gains </a:t>
            </a:r>
            <a:r>
              <a:rPr dirty="0" sz="1200" spc="-5">
                <a:latin typeface="Times New Roman"/>
                <a:cs typeface="Times New Roman"/>
              </a:rPr>
              <a:t>did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appear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Gain blocks, and just </a:t>
            </a:r>
            <a:r>
              <a:rPr dirty="0" sz="1200" spc="-5">
                <a:latin typeface="Times New Roman"/>
                <a:cs typeface="Times New Roman"/>
              </a:rPr>
              <a:t>"-K-"  shows </a:t>
            </a:r>
            <a:r>
              <a:rPr dirty="0" sz="1200">
                <a:latin typeface="Times New Roman"/>
                <a:cs typeface="Times New Roman"/>
              </a:rPr>
              <a:t>up.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because the blocks are </a:t>
            </a:r>
            <a:r>
              <a:rPr dirty="0" sz="1200" spc="-5">
                <a:latin typeface="Times New Roman"/>
                <a:cs typeface="Times New Roman"/>
              </a:rPr>
              <a:t>two small </a:t>
            </a:r>
            <a:r>
              <a:rPr dirty="0" sz="1200">
                <a:latin typeface="Times New Roman"/>
                <a:cs typeface="Times New Roman"/>
              </a:rPr>
              <a:t>on the screen to </a:t>
            </a:r>
            <a:r>
              <a:rPr dirty="0" sz="1200" spc="-5">
                <a:latin typeface="Times New Roman"/>
                <a:cs typeface="Times New Roman"/>
              </a:rPr>
              <a:t>show </a:t>
            </a:r>
            <a:r>
              <a:rPr dirty="0" sz="1200">
                <a:latin typeface="Times New Roman"/>
                <a:cs typeface="Times New Roman"/>
              </a:rPr>
              <a:t>1/M2 inside the  triangle. The blocks can be resized </a:t>
            </a:r>
            <a:r>
              <a:rPr dirty="0" sz="1200" spc="-10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that the actual gain can </a:t>
            </a:r>
            <a:r>
              <a:rPr dirty="0" sz="1200" spc="-5">
                <a:latin typeface="Times New Roman"/>
                <a:cs typeface="Times New Roman"/>
              </a:rPr>
              <a:t>be seen.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resize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block,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516382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select it by clicking on it once. </a:t>
            </a:r>
            <a:r>
              <a:rPr dirty="0" sz="1200" spc="-5">
                <a:latin typeface="Times New Roman"/>
                <a:cs typeface="Times New Roman"/>
              </a:rPr>
              <a:t>Small </a:t>
            </a:r>
            <a:r>
              <a:rPr dirty="0" sz="1200">
                <a:latin typeface="Times New Roman"/>
                <a:cs typeface="Times New Roman"/>
              </a:rPr>
              <a:t>squares will appear at the corners. Drag one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 these squares to stretch 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block.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1264919"/>
            <a:ext cx="4838700" cy="2857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4097528"/>
            <a:ext cx="548513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When the Gain </a:t>
            </a:r>
            <a:r>
              <a:rPr dirty="0" sz="1200" spc="-5">
                <a:latin typeface="Times New Roman"/>
                <a:cs typeface="Times New Roman"/>
              </a:rPr>
              <a:t>blocks </a:t>
            </a:r>
            <a:r>
              <a:rPr dirty="0" sz="1200">
                <a:latin typeface="Times New Roman"/>
                <a:cs typeface="Times New Roman"/>
              </a:rPr>
              <a:t>are of sufficient size to </a:t>
            </a:r>
            <a:r>
              <a:rPr dirty="0" sz="1200" spc="-5">
                <a:latin typeface="Times New Roman"/>
                <a:cs typeface="Times New Roman"/>
              </a:rPr>
              <a:t>display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actual gains, re-align </a:t>
            </a:r>
            <a:r>
              <a:rPr dirty="0" sz="1200">
                <a:latin typeface="Times New Roman"/>
                <a:cs typeface="Times New Roman"/>
              </a:rPr>
              <a:t>them with  the signal line output from the Sum blocks. </a:t>
            </a:r>
            <a:r>
              <a:rPr dirty="0" sz="1200" spc="-5">
                <a:latin typeface="Times New Roman"/>
                <a:cs typeface="Times New Roman"/>
              </a:rPr>
              <a:t>Also, </a:t>
            </a:r>
            <a:r>
              <a:rPr dirty="0" sz="1200">
                <a:latin typeface="Times New Roman"/>
                <a:cs typeface="Times New Roman"/>
              </a:rPr>
              <a:t>label these </a:t>
            </a:r>
            <a:r>
              <a:rPr dirty="0" sz="1200" spc="-5">
                <a:latin typeface="Times New Roman"/>
                <a:cs typeface="Times New Roman"/>
              </a:rPr>
              <a:t>two Gain blocks "a1" </a:t>
            </a:r>
            <a:r>
              <a:rPr dirty="0" sz="120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"a2".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2999" y="4648199"/>
            <a:ext cx="4838700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7480807"/>
            <a:ext cx="5511800" cy="12598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 outputs of these gain blocks are the </a:t>
            </a:r>
            <a:r>
              <a:rPr dirty="0" sz="1200" spc="-5">
                <a:latin typeface="Times New Roman"/>
                <a:cs typeface="Times New Roman"/>
              </a:rPr>
              <a:t>accelerations </a:t>
            </a:r>
            <a:r>
              <a:rPr dirty="0" sz="1200">
                <a:latin typeface="Times New Roman"/>
                <a:cs typeface="Times New Roman"/>
              </a:rPr>
              <a:t>of each of the </a:t>
            </a:r>
            <a:r>
              <a:rPr dirty="0" sz="1200" spc="-5">
                <a:latin typeface="Times New Roman"/>
                <a:cs typeface="Times New Roman"/>
              </a:rPr>
              <a:t>masses. </a:t>
            </a:r>
            <a:r>
              <a:rPr dirty="0" sz="1200" spc="-10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are  interested in </a:t>
            </a:r>
            <a:r>
              <a:rPr dirty="0" sz="1200" spc="-5">
                <a:latin typeface="Times New Roman"/>
                <a:cs typeface="Times New Roman"/>
              </a:rPr>
              <a:t>both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velocities </a:t>
            </a:r>
            <a:r>
              <a:rPr dirty="0" sz="1200">
                <a:latin typeface="Times New Roman"/>
                <a:cs typeface="Times New Roman"/>
              </a:rPr>
              <a:t>and the positions of the </a:t>
            </a:r>
            <a:r>
              <a:rPr dirty="0" sz="1200" spc="-5">
                <a:latin typeface="Times New Roman"/>
                <a:cs typeface="Times New Roman"/>
              </a:rPr>
              <a:t>masses.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-5">
                <a:latin typeface="Times New Roman"/>
                <a:cs typeface="Times New Roman"/>
              </a:rPr>
              <a:t>velocity is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integral </a:t>
            </a:r>
            <a:r>
              <a:rPr dirty="0" sz="1200">
                <a:latin typeface="Times New Roman"/>
                <a:cs typeface="Times New Roman"/>
              </a:rPr>
              <a:t>of acceleration, and </a:t>
            </a:r>
            <a:r>
              <a:rPr dirty="0" sz="1200" spc="-5">
                <a:latin typeface="Times New Roman"/>
                <a:cs typeface="Times New Roman"/>
              </a:rPr>
              <a:t>position 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integral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velocity, we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generate </a:t>
            </a:r>
            <a:r>
              <a:rPr dirty="0" sz="1200">
                <a:latin typeface="Times New Roman"/>
                <a:cs typeface="Times New Roman"/>
              </a:rPr>
              <a:t>these  </a:t>
            </a:r>
            <a:r>
              <a:rPr dirty="0" sz="1200" spc="-5">
                <a:latin typeface="Times New Roman"/>
                <a:cs typeface="Times New Roman"/>
              </a:rPr>
              <a:t>signals using integrator </a:t>
            </a:r>
            <a:r>
              <a:rPr dirty="0" sz="1200">
                <a:latin typeface="Times New Roman"/>
                <a:cs typeface="Times New Roman"/>
              </a:rPr>
              <a:t>blocks. Drag </a:t>
            </a:r>
            <a:r>
              <a:rPr dirty="0" sz="1200" spc="-5">
                <a:latin typeface="Times New Roman"/>
                <a:cs typeface="Times New Roman"/>
              </a:rPr>
              <a:t>two integrator </a:t>
            </a:r>
            <a:r>
              <a:rPr dirty="0" sz="1200">
                <a:latin typeface="Times New Roman"/>
                <a:cs typeface="Times New Roman"/>
              </a:rPr>
              <a:t>blocks into your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for each of  the </a:t>
            </a:r>
            <a:r>
              <a:rPr dirty="0" sz="1200" spc="-5">
                <a:latin typeface="Times New Roman"/>
                <a:cs typeface="Times New Roman"/>
              </a:rPr>
              <a:t>two accelerations. Connect them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lines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chains </a:t>
            </a:r>
            <a:r>
              <a:rPr dirty="0" sz="1200" spc="-5">
                <a:latin typeface="Times New Roman"/>
                <a:cs typeface="Times New Roman"/>
              </a:rPr>
              <a:t>as shown </a:t>
            </a:r>
            <a:r>
              <a:rPr dirty="0" sz="1200">
                <a:latin typeface="Times New Roman"/>
                <a:cs typeface="Times New Roman"/>
              </a:rPr>
              <a:t>below. Label these  integrators </a:t>
            </a:r>
            <a:r>
              <a:rPr dirty="0" sz="1200" spc="-5">
                <a:latin typeface="Times New Roman"/>
                <a:cs typeface="Times New Roman"/>
              </a:rPr>
              <a:t>"v1", "x1", "v2",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"x2"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the signals these integrators will  </a:t>
            </a:r>
            <a:r>
              <a:rPr dirty="0" sz="1200">
                <a:latin typeface="Times New Roman"/>
                <a:cs typeface="Times New Roman"/>
              </a:rPr>
              <a:t>generate.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4838700" cy="2857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747008"/>
            <a:ext cx="529145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drag </a:t>
            </a:r>
            <a:r>
              <a:rPr dirty="0" sz="1200" spc="-5">
                <a:latin typeface="Times New Roman"/>
                <a:cs typeface="Times New Roman"/>
              </a:rPr>
              <a:t>two Scopes </a:t>
            </a:r>
            <a:r>
              <a:rPr dirty="0" sz="1200">
                <a:latin typeface="Times New Roman"/>
                <a:cs typeface="Times New Roman"/>
              </a:rPr>
              <a:t>from the </a:t>
            </a:r>
            <a:r>
              <a:rPr dirty="0" sz="1200" spc="-5">
                <a:latin typeface="Times New Roman"/>
                <a:cs typeface="Times New Roman"/>
              </a:rPr>
              <a:t>Sinks </a:t>
            </a:r>
            <a:r>
              <a:rPr dirty="0" sz="1200">
                <a:latin typeface="Times New Roman"/>
                <a:cs typeface="Times New Roman"/>
              </a:rPr>
              <a:t>library into your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and connect them to the  outputs of these integrators. </a:t>
            </a:r>
            <a:r>
              <a:rPr dirty="0" sz="1200" spc="-5">
                <a:latin typeface="Times New Roman"/>
                <a:cs typeface="Times New Roman"/>
              </a:rPr>
              <a:t>Label </a:t>
            </a:r>
            <a:r>
              <a:rPr dirty="0" sz="1200">
                <a:latin typeface="Times New Roman"/>
                <a:cs typeface="Times New Roman"/>
              </a:rPr>
              <a:t>them </a:t>
            </a:r>
            <a:r>
              <a:rPr dirty="0" sz="1200" spc="-5">
                <a:latin typeface="Times New Roman"/>
                <a:cs typeface="Times New Roman"/>
              </a:rPr>
              <a:t>"View_x1"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"View_x2".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99" y="4122419"/>
            <a:ext cx="4838700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6955026"/>
            <a:ext cx="5456555" cy="87249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 we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ready </a:t>
            </a:r>
            <a:r>
              <a:rPr dirty="0" sz="1200">
                <a:latin typeface="Times New Roman"/>
                <a:cs typeface="Times New Roman"/>
              </a:rPr>
              <a:t>to add in the </a:t>
            </a:r>
            <a:r>
              <a:rPr dirty="0" sz="1200" spc="-5">
                <a:latin typeface="Times New Roman"/>
                <a:cs typeface="Times New Roman"/>
              </a:rPr>
              <a:t>forces </a:t>
            </a:r>
            <a:r>
              <a:rPr dirty="0" sz="1200">
                <a:latin typeface="Times New Roman"/>
                <a:cs typeface="Times New Roman"/>
              </a:rPr>
              <a:t>acting on each </a:t>
            </a:r>
            <a:r>
              <a:rPr dirty="0" sz="1200" spc="-5">
                <a:latin typeface="Times New Roman"/>
                <a:cs typeface="Times New Roman"/>
              </a:rPr>
              <a:t>mass. First, </a:t>
            </a:r>
            <a:r>
              <a:rPr dirty="0" sz="1200">
                <a:latin typeface="Times New Roman"/>
                <a:cs typeface="Times New Roman"/>
              </a:rPr>
              <a:t>you need to adjust the  inputs on each Sum block to represent the </a:t>
            </a:r>
            <a:r>
              <a:rPr dirty="0" sz="1200" spc="-5">
                <a:latin typeface="Times New Roman"/>
                <a:cs typeface="Times New Roman"/>
              </a:rPr>
              <a:t>proper number (we will </a:t>
            </a:r>
            <a:r>
              <a:rPr dirty="0" sz="1200">
                <a:latin typeface="Times New Roman"/>
                <a:cs typeface="Times New Roman"/>
              </a:rPr>
              <a:t>worry about the </a:t>
            </a:r>
            <a:r>
              <a:rPr dirty="0" sz="1200" spc="-5">
                <a:latin typeface="Times New Roman"/>
                <a:cs typeface="Times New Roman"/>
              </a:rPr>
              <a:t>sign  </a:t>
            </a:r>
            <a:r>
              <a:rPr dirty="0" sz="1200">
                <a:latin typeface="Times New Roman"/>
                <a:cs typeface="Times New Roman"/>
              </a:rPr>
              <a:t>later) of forces. There are a total of 3 forces acting on M1,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change the </a:t>
            </a:r>
            <a:r>
              <a:rPr dirty="0" sz="1200" spc="-5">
                <a:latin typeface="Times New Roman"/>
                <a:cs typeface="Times New Roman"/>
              </a:rPr>
              <a:t>Sum_F1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block's  </a:t>
            </a:r>
            <a:r>
              <a:rPr dirty="0" sz="1200">
                <a:latin typeface="Times New Roman"/>
                <a:cs typeface="Times New Roman"/>
              </a:rPr>
              <a:t>dialog box entry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to: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50"/>
              </a:lnSpc>
            </a:pPr>
            <a:r>
              <a:rPr dirty="0" sz="1000" spc="-5">
                <a:latin typeface="Courier New"/>
                <a:cs typeface="Courier New"/>
              </a:rPr>
              <a:t>+++</a:t>
            </a:r>
            <a:endParaRPr sz="1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48037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There are only 2 forces acting on M2, </a:t>
            </a:r>
            <a:r>
              <a:rPr dirty="0" sz="1200" spc="-5">
                <a:latin typeface="Times New Roman"/>
                <a:cs typeface="Times New Roman"/>
              </a:rPr>
              <a:t>so we </a:t>
            </a:r>
            <a:r>
              <a:rPr dirty="0" sz="1200">
                <a:latin typeface="Times New Roman"/>
                <a:cs typeface="Times New Roman"/>
              </a:rPr>
              <a:t>can leave </a:t>
            </a:r>
            <a:r>
              <a:rPr dirty="0" sz="1200" spc="-5">
                <a:latin typeface="Times New Roman"/>
                <a:cs typeface="Times New Roman"/>
              </a:rPr>
              <a:t>Sum_F1 </a:t>
            </a:r>
            <a:r>
              <a:rPr dirty="0" sz="1200">
                <a:latin typeface="Times New Roman"/>
                <a:cs typeface="Times New Roman"/>
              </a:rPr>
              <a:t>alone for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1089659"/>
            <a:ext cx="4838700" cy="2857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3922267"/>
            <a:ext cx="550672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 first force acting on </a:t>
            </a:r>
            <a:r>
              <a:rPr dirty="0" sz="1200" spc="-5">
                <a:latin typeface="Times New Roman"/>
                <a:cs typeface="Times New Roman"/>
              </a:rPr>
              <a:t>M1 is </a:t>
            </a:r>
            <a:r>
              <a:rPr dirty="0" sz="1200">
                <a:latin typeface="Times New Roman"/>
                <a:cs typeface="Times New Roman"/>
              </a:rPr>
              <a:t>just the input force, </a:t>
            </a:r>
            <a:r>
              <a:rPr dirty="0" sz="1200" spc="-5">
                <a:latin typeface="Times New Roman"/>
                <a:cs typeface="Times New Roman"/>
              </a:rPr>
              <a:t>F. </a:t>
            </a:r>
            <a:r>
              <a:rPr dirty="0" sz="1200">
                <a:latin typeface="Times New Roman"/>
                <a:cs typeface="Times New Roman"/>
              </a:rPr>
              <a:t>Drag a Signal Generator block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  the </a:t>
            </a:r>
            <a:r>
              <a:rPr dirty="0" sz="1200" spc="-5">
                <a:latin typeface="Times New Roman"/>
                <a:cs typeface="Times New Roman"/>
              </a:rPr>
              <a:t>Sources </a:t>
            </a:r>
            <a:r>
              <a:rPr dirty="0" sz="1200">
                <a:latin typeface="Times New Roman"/>
                <a:cs typeface="Times New Roman"/>
              </a:rPr>
              <a:t>library and connect it to the </a:t>
            </a:r>
            <a:r>
              <a:rPr dirty="0" sz="1200" spc="-5">
                <a:latin typeface="Times New Roman"/>
                <a:cs typeface="Times New Roman"/>
              </a:rPr>
              <a:t>uppermost </a:t>
            </a:r>
            <a:r>
              <a:rPr dirty="0" sz="1200">
                <a:latin typeface="Times New Roman"/>
                <a:cs typeface="Times New Roman"/>
              </a:rPr>
              <a:t>input of the </a:t>
            </a:r>
            <a:r>
              <a:rPr dirty="0" sz="1200" spc="-5">
                <a:latin typeface="Times New Roman"/>
                <a:cs typeface="Times New Roman"/>
              </a:rPr>
              <a:t>Sum_F1 </a:t>
            </a:r>
            <a:r>
              <a:rPr dirty="0" sz="1200">
                <a:latin typeface="Times New Roman"/>
                <a:cs typeface="Times New Roman"/>
              </a:rPr>
              <a:t>block. Label the  Signal Generator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"F".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2999" y="4472939"/>
            <a:ext cx="4838700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7305547"/>
            <a:ext cx="5473065" cy="1367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The next force acting on </a:t>
            </a:r>
            <a:r>
              <a:rPr dirty="0" sz="1200" spc="-5">
                <a:latin typeface="Times New Roman"/>
                <a:cs typeface="Times New Roman"/>
              </a:rPr>
              <a:t>M1 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friction force.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force is </a:t>
            </a:r>
            <a:r>
              <a:rPr dirty="0" sz="1200">
                <a:latin typeface="Times New Roman"/>
                <a:cs typeface="Times New Roman"/>
              </a:rPr>
              <a:t>equal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to: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135"/>
              </a:lnSpc>
            </a:pPr>
            <a:r>
              <a:rPr dirty="0" sz="1000" spc="-5">
                <a:latin typeface="Courier New"/>
                <a:cs typeface="Courier New"/>
              </a:rPr>
              <a:t>F_friction_1=mu*g*M1*v1</a:t>
            </a:r>
            <a:endParaRPr sz="1000">
              <a:latin typeface="Courier New"/>
              <a:cs typeface="Courier New"/>
            </a:endParaRPr>
          </a:p>
          <a:p>
            <a:pPr marL="12700" marR="5080">
              <a:lnSpc>
                <a:spcPts val="1380"/>
              </a:lnSpc>
              <a:spcBef>
                <a:spcPts val="90"/>
              </a:spcBef>
            </a:pPr>
            <a:r>
              <a:rPr dirty="0" sz="1200">
                <a:latin typeface="Times New Roman"/>
                <a:cs typeface="Times New Roman"/>
              </a:rPr>
              <a:t>To generate this </a:t>
            </a:r>
            <a:r>
              <a:rPr dirty="0" sz="1200" spc="-5">
                <a:latin typeface="Times New Roman"/>
                <a:cs typeface="Times New Roman"/>
              </a:rPr>
              <a:t>force, </a:t>
            </a:r>
            <a:r>
              <a:rPr dirty="0" sz="1200" spc="-10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can tap </a:t>
            </a:r>
            <a:r>
              <a:rPr dirty="0" sz="1200" spc="-5">
                <a:latin typeface="Times New Roman"/>
                <a:cs typeface="Times New Roman"/>
              </a:rPr>
              <a:t>off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velocity </a:t>
            </a:r>
            <a:r>
              <a:rPr dirty="0" sz="1200">
                <a:latin typeface="Times New Roman"/>
                <a:cs typeface="Times New Roman"/>
              </a:rPr>
              <a:t>signal and multiply by a gain,  mu*g*M1. </a:t>
            </a:r>
            <a:r>
              <a:rPr dirty="0" sz="1200" spc="-5">
                <a:latin typeface="Times New Roman"/>
                <a:cs typeface="Times New Roman"/>
              </a:rPr>
              <a:t>Drag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Gain block </a:t>
            </a:r>
            <a:r>
              <a:rPr dirty="0" sz="1200">
                <a:latin typeface="Times New Roman"/>
                <a:cs typeface="Times New Roman"/>
              </a:rPr>
              <a:t>into </a:t>
            </a:r>
            <a:r>
              <a:rPr dirty="0" sz="1200" spc="-5">
                <a:latin typeface="Times New Roman"/>
                <a:cs typeface="Times New Roman"/>
              </a:rPr>
              <a:t>your model </a:t>
            </a:r>
            <a:r>
              <a:rPr dirty="0" sz="1200">
                <a:latin typeface="Times New Roman"/>
                <a:cs typeface="Times New Roman"/>
              </a:rPr>
              <a:t>window. Tap off the line </a:t>
            </a:r>
            <a:r>
              <a:rPr dirty="0" sz="1200" spc="-5">
                <a:latin typeface="Times New Roman"/>
                <a:cs typeface="Times New Roman"/>
              </a:rPr>
              <a:t>coming </a:t>
            </a:r>
            <a:r>
              <a:rPr dirty="0" sz="1200">
                <a:latin typeface="Times New Roman"/>
                <a:cs typeface="Times New Roman"/>
              </a:rPr>
              <a:t>from the  v1 integrator and connect it to the input of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Gain block (draw this line in several </a:t>
            </a:r>
            <a:r>
              <a:rPr dirty="0" sz="1200" spc="-5">
                <a:latin typeface="Times New Roman"/>
                <a:cs typeface="Times New Roman"/>
              </a:rPr>
              <a:t>steps  </a:t>
            </a:r>
            <a:r>
              <a:rPr dirty="0" sz="1200">
                <a:latin typeface="Times New Roman"/>
                <a:cs typeface="Times New Roman"/>
              </a:rPr>
              <a:t>if necessary). Connect the output of the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block to the second input 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Sum_F1.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90"/>
              </a:lnSpc>
            </a:pPr>
            <a:r>
              <a:rPr dirty="0" sz="1200">
                <a:latin typeface="Times New Roman"/>
                <a:cs typeface="Times New Roman"/>
              </a:rPr>
              <a:t>Change the gain of this gain block to the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145"/>
              </a:lnSpc>
            </a:pPr>
            <a:r>
              <a:rPr dirty="0" sz="1000" spc="-5">
                <a:latin typeface="Courier New"/>
                <a:cs typeface="Courier New"/>
              </a:rPr>
              <a:t>mu*g*M1</a:t>
            </a:r>
            <a:endParaRPr sz="1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47320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Resize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Gain block to display the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and label the </a:t>
            </a:r>
            <a:r>
              <a:rPr dirty="0" sz="1200" spc="-5">
                <a:latin typeface="Times New Roman"/>
                <a:cs typeface="Times New Roman"/>
              </a:rPr>
              <a:t>gain block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Friction_1.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1089659"/>
            <a:ext cx="4838700" cy="2857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3922267"/>
            <a:ext cx="5318760" cy="52197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This force,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acts in the </a:t>
            </a:r>
            <a:r>
              <a:rPr dirty="0" sz="1200" spc="-5" i="1">
                <a:latin typeface="Times New Roman"/>
                <a:cs typeface="Times New Roman"/>
              </a:rPr>
              <a:t>negative </a:t>
            </a:r>
            <a:r>
              <a:rPr dirty="0" sz="1200">
                <a:latin typeface="Times New Roman"/>
                <a:cs typeface="Times New Roman"/>
              </a:rPr>
              <a:t>x1-direction. Therefore, it </a:t>
            </a:r>
            <a:r>
              <a:rPr dirty="0" sz="1200" spc="-5">
                <a:latin typeface="Times New Roman"/>
                <a:cs typeface="Times New Roman"/>
              </a:rPr>
              <a:t>must come </a:t>
            </a:r>
            <a:r>
              <a:rPr dirty="0" sz="1200">
                <a:latin typeface="Times New Roman"/>
                <a:cs typeface="Times New Roman"/>
              </a:rPr>
              <a:t>into the  </a:t>
            </a:r>
            <a:r>
              <a:rPr dirty="0" sz="1200" spc="-5">
                <a:latin typeface="Times New Roman"/>
                <a:cs typeface="Times New Roman"/>
              </a:rPr>
              <a:t>Sum_F1 </a:t>
            </a:r>
            <a:r>
              <a:rPr dirty="0" sz="1200">
                <a:latin typeface="Times New Roman"/>
                <a:cs typeface="Times New Roman"/>
              </a:rPr>
              <a:t>block with </a:t>
            </a:r>
            <a:r>
              <a:rPr dirty="0" sz="1200" spc="-5" i="1">
                <a:latin typeface="Times New Roman"/>
                <a:cs typeface="Times New Roman"/>
              </a:rPr>
              <a:t>negative </a:t>
            </a:r>
            <a:r>
              <a:rPr dirty="0" sz="1200">
                <a:latin typeface="Times New Roman"/>
                <a:cs typeface="Times New Roman"/>
              </a:rPr>
              <a:t>sign. </a:t>
            </a:r>
            <a:r>
              <a:rPr dirty="0" sz="1200" spc="-5">
                <a:latin typeface="Times New Roman"/>
                <a:cs typeface="Times New Roman"/>
              </a:rPr>
              <a:t>Change </a:t>
            </a:r>
            <a:r>
              <a:rPr dirty="0" sz="1200">
                <a:latin typeface="Times New Roman"/>
                <a:cs typeface="Times New Roman"/>
              </a:rPr>
              <a:t>the list of signs of </a:t>
            </a:r>
            <a:r>
              <a:rPr dirty="0" sz="1200" spc="-5">
                <a:latin typeface="Times New Roman"/>
                <a:cs typeface="Times New Roman"/>
              </a:rPr>
              <a:t>Sum_F1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50"/>
              </a:lnSpc>
            </a:pPr>
            <a:r>
              <a:rPr dirty="0" sz="1000" spc="-5">
                <a:latin typeface="Courier New"/>
                <a:cs typeface="Courier New"/>
              </a:rPr>
              <a:t>+-+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2999" y="4441697"/>
            <a:ext cx="4838700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7274304"/>
            <a:ext cx="5450840" cy="154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The last force acting on </a:t>
            </a:r>
            <a:r>
              <a:rPr dirty="0" sz="1200" spc="-5">
                <a:latin typeface="Times New Roman"/>
                <a:cs typeface="Times New Roman"/>
              </a:rPr>
              <a:t>M1 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spring force between masses.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equal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to: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135"/>
              </a:lnSpc>
            </a:pPr>
            <a:r>
              <a:rPr dirty="0" sz="1000" spc="-5">
                <a:latin typeface="Courier New"/>
                <a:cs typeface="Courier New"/>
              </a:rPr>
              <a:t>k*(x1-x2)</a:t>
            </a:r>
            <a:endParaRPr sz="1000">
              <a:latin typeface="Courier New"/>
              <a:cs typeface="Courier New"/>
            </a:endParaRPr>
          </a:p>
          <a:p>
            <a:pPr marL="12700" marR="5080">
              <a:lnSpc>
                <a:spcPct val="95600"/>
              </a:lnSpc>
              <a:spcBef>
                <a:spcPts val="55"/>
              </a:spcBef>
            </a:pPr>
            <a:r>
              <a:rPr dirty="0" sz="1200" spc="-5">
                <a:latin typeface="Times New Roman"/>
                <a:cs typeface="Times New Roman"/>
              </a:rPr>
              <a:t>First, we need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generate (x1-x2) </a:t>
            </a:r>
            <a:r>
              <a:rPr dirty="0" sz="1200">
                <a:latin typeface="Times New Roman"/>
                <a:cs typeface="Times New Roman"/>
              </a:rPr>
              <a:t>which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can then </a:t>
            </a:r>
            <a:r>
              <a:rPr dirty="0" sz="1200" spc="-5">
                <a:latin typeface="Times New Roman"/>
                <a:cs typeface="Times New Roman"/>
              </a:rPr>
              <a:t>multiply </a:t>
            </a:r>
            <a:r>
              <a:rPr dirty="0" sz="1200">
                <a:latin typeface="Times New Roman"/>
                <a:cs typeface="Times New Roman"/>
              </a:rPr>
              <a:t>by k to </a:t>
            </a:r>
            <a:r>
              <a:rPr dirty="0" sz="1200" spc="-5">
                <a:latin typeface="Times New Roman"/>
                <a:cs typeface="Times New Roman"/>
              </a:rPr>
              <a:t>generate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force.  </a:t>
            </a:r>
            <a:r>
              <a:rPr dirty="0" sz="1200">
                <a:latin typeface="Times New Roman"/>
                <a:cs typeface="Times New Roman"/>
              </a:rPr>
              <a:t>Drag a Sum block below the </a:t>
            </a:r>
            <a:r>
              <a:rPr dirty="0" sz="1200" spc="-5">
                <a:latin typeface="Times New Roman"/>
                <a:cs typeface="Times New Roman"/>
              </a:rPr>
              <a:t>rest </a:t>
            </a:r>
            <a:r>
              <a:rPr dirty="0" sz="1200">
                <a:latin typeface="Times New Roman"/>
                <a:cs typeface="Times New Roman"/>
              </a:rPr>
              <a:t>of your </a:t>
            </a:r>
            <a:r>
              <a:rPr dirty="0" sz="1200" spc="-5">
                <a:latin typeface="Times New Roman"/>
                <a:cs typeface="Times New Roman"/>
              </a:rPr>
              <a:t>model. </a:t>
            </a:r>
            <a:r>
              <a:rPr dirty="0" sz="1200">
                <a:latin typeface="Times New Roman"/>
                <a:cs typeface="Times New Roman"/>
              </a:rPr>
              <a:t>Label it </a:t>
            </a:r>
            <a:r>
              <a:rPr dirty="0" sz="1200" spc="-5">
                <a:latin typeface="Times New Roman"/>
                <a:cs typeface="Times New Roman"/>
              </a:rPr>
              <a:t>"(x1-x2)" and change its list of  signs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80"/>
              </a:lnSpc>
            </a:pPr>
            <a:r>
              <a:rPr dirty="0" sz="1000" spc="-5">
                <a:latin typeface="Courier New"/>
                <a:cs typeface="Courier New"/>
              </a:rPr>
              <a:t>-+</a:t>
            </a:r>
            <a:endParaRPr sz="1000">
              <a:latin typeface="Courier New"/>
              <a:cs typeface="Courier New"/>
            </a:endParaRPr>
          </a:p>
          <a:p>
            <a:pPr algn="just" marL="12700" marR="133985">
              <a:lnSpc>
                <a:spcPts val="1380"/>
              </a:lnSpc>
              <a:spcBef>
                <a:spcPts val="90"/>
              </a:spcBef>
            </a:pPr>
            <a:r>
              <a:rPr dirty="0" sz="1200">
                <a:latin typeface="Times New Roman"/>
                <a:cs typeface="Times New Roman"/>
              </a:rPr>
              <a:t>Since this summation </a:t>
            </a:r>
            <a:r>
              <a:rPr dirty="0" sz="1200" spc="-5">
                <a:latin typeface="Times New Roman"/>
                <a:cs typeface="Times New Roman"/>
              </a:rPr>
              <a:t>comes </a:t>
            </a:r>
            <a:r>
              <a:rPr dirty="0" sz="1200">
                <a:latin typeface="Times New Roman"/>
                <a:cs typeface="Times New Roman"/>
              </a:rPr>
              <a:t>from right to </a:t>
            </a:r>
            <a:r>
              <a:rPr dirty="0" sz="1200" spc="-5">
                <a:latin typeface="Times New Roman"/>
                <a:cs typeface="Times New Roman"/>
              </a:rPr>
              <a:t>left, we </a:t>
            </a:r>
            <a:r>
              <a:rPr dirty="0" sz="1200">
                <a:latin typeface="Times New Roman"/>
                <a:cs typeface="Times New Roman"/>
              </a:rPr>
              <a:t>need to flip the block around.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Select  the bloc by single-clicking on it and select </a:t>
            </a:r>
            <a:r>
              <a:rPr dirty="0" sz="1200" b="1">
                <a:latin typeface="Times New Roman"/>
                <a:cs typeface="Times New Roman"/>
              </a:rPr>
              <a:t>Flip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b="1">
                <a:latin typeface="Times New Roman"/>
                <a:cs typeface="Times New Roman"/>
              </a:rPr>
              <a:t>Format </a:t>
            </a:r>
            <a:r>
              <a:rPr dirty="0" sz="1200" spc="-5">
                <a:latin typeface="Times New Roman"/>
                <a:cs typeface="Times New Roman"/>
              </a:rPr>
              <a:t>menu </a:t>
            </a:r>
            <a:r>
              <a:rPr dirty="0" sz="1200">
                <a:latin typeface="Times New Roman"/>
                <a:cs typeface="Times New Roman"/>
              </a:rPr>
              <a:t>(or hit Ctrl-F).  You should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 following.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4838700" cy="2857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747008"/>
            <a:ext cx="5451475" cy="7340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tap off the x2 signal and connect it to the negative input of the (x1-x2) Sum block.  Tap off the x1 signal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connect it to the </a:t>
            </a:r>
            <a:r>
              <a:rPr dirty="0" sz="1200" spc="-5">
                <a:latin typeface="Times New Roman"/>
                <a:cs typeface="Times New Roman"/>
              </a:rPr>
              <a:t>positive </a:t>
            </a:r>
            <a:r>
              <a:rPr dirty="0" sz="1200">
                <a:latin typeface="Times New Roman"/>
                <a:cs typeface="Times New Roman"/>
              </a:rPr>
              <a:t>input. </a:t>
            </a:r>
            <a:r>
              <a:rPr dirty="0" sz="1200" spc="-5">
                <a:latin typeface="Times New Roman"/>
                <a:cs typeface="Times New Roman"/>
              </a:rPr>
              <a:t>This will </a:t>
            </a:r>
            <a:r>
              <a:rPr dirty="0" sz="1200">
                <a:latin typeface="Times New Roman"/>
                <a:cs typeface="Times New Roman"/>
              </a:rPr>
              <a:t>cause the lines to  </a:t>
            </a:r>
            <a:r>
              <a:rPr dirty="0" sz="1200" spc="-5">
                <a:latin typeface="Times New Roman"/>
                <a:cs typeface="Times New Roman"/>
              </a:rPr>
              <a:t>cross. </a:t>
            </a:r>
            <a:r>
              <a:rPr dirty="0" sz="1200">
                <a:latin typeface="Times New Roman"/>
                <a:cs typeface="Times New Roman"/>
              </a:rPr>
              <a:t>Lines </a:t>
            </a:r>
            <a:r>
              <a:rPr dirty="0" sz="1200" spc="-5">
                <a:latin typeface="Times New Roman"/>
                <a:cs typeface="Times New Roman"/>
              </a:rPr>
              <a:t>may cross, </a:t>
            </a:r>
            <a:r>
              <a:rPr dirty="0" sz="1200">
                <a:latin typeface="Times New Roman"/>
                <a:cs typeface="Times New Roman"/>
              </a:rPr>
              <a:t>but they are only </a:t>
            </a:r>
            <a:r>
              <a:rPr dirty="0" sz="1200" spc="-5">
                <a:latin typeface="Times New Roman"/>
                <a:cs typeface="Times New Roman"/>
              </a:rPr>
              <a:t>actually </a:t>
            </a:r>
            <a:r>
              <a:rPr dirty="0" sz="1200">
                <a:latin typeface="Times New Roman"/>
                <a:cs typeface="Times New Roman"/>
              </a:rPr>
              <a:t>connected </a:t>
            </a: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small </a:t>
            </a:r>
            <a:r>
              <a:rPr dirty="0" sz="1200">
                <a:latin typeface="Times New Roman"/>
                <a:cs typeface="Times New Roman"/>
              </a:rPr>
              <a:t>block appears  </a:t>
            </a:r>
            <a:r>
              <a:rPr dirty="0" sz="1200" spc="-5">
                <a:latin typeface="Times New Roman"/>
                <a:cs typeface="Times New Roman"/>
              </a:rPr>
              <a:t>(such as </a:t>
            </a:r>
            <a:r>
              <a:rPr dirty="0" sz="1200">
                <a:latin typeface="Times New Roman"/>
                <a:cs typeface="Times New Roman"/>
              </a:rPr>
              <a:t>at a tap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point).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99" y="4472939"/>
            <a:ext cx="4838700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7305547"/>
            <a:ext cx="5502910" cy="909319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Now, we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multiply </a:t>
            </a:r>
            <a:r>
              <a:rPr dirty="0" sz="1200">
                <a:latin typeface="Times New Roman"/>
                <a:cs typeface="Times New Roman"/>
              </a:rPr>
              <a:t>this position </a:t>
            </a:r>
            <a:r>
              <a:rPr dirty="0" sz="1200" spc="-5">
                <a:latin typeface="Times New Roman"/>
                <a:cs typeface="Times New Roman"/>
              </a:rPr>
              <a:t>difference 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spring constant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generate </a:t>
            </a:r>
            <a:r>
              <a:rPr dirty="0" sz="1200">
                <a:latin typeface="Times New Roman"/>
                <a:cs typeface="Times New Roman"/>
              </a:rPr>
              <a:t>the  spring force. Drag a Gain block into your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to the left of the Sum blocks. Change </a:t>
            </a:r>
            <a:r>
              <a:rPr dirty="0" sz="1200" spc="-5">
                <a:latin typeface="Times New Roman"/>
                <a:cs typeface="Times New Roman"/>
              </a:rPr>
              <a:t>it's  </a:t>
            </a:r>
            <a:r>
              <a:rPr dirty="0" sz="1200">
                <a:latin typeface="Times New Roman"/>
                <a:cs typeface="Times New Roman"/>
              </a:rPr>
              <a:t>value to k and label it </a:t>
            </a:r>
            <a:r>
              <a:rPr dirty="0" sz="1200" spc="-5">
                <a:latin typeface="Times New Roman"/>
                <a:cs typeface="Times New Roman"/>
              </a:rPr>
              <a:t>"spring". Connect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output 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(x1-x2) </a:t>
            </a:r>
            <a:r>
              <a:rPr dirty="0" sz="1200">
                <a:latin typeface="Times New Roman"/>
                <a:cs typeface="Times New Roman"/>
              </a:rPr>
              <a:t>block to the input of the  </a:t>
            </a:r>
            <a:r>
              <a:rPr dirty="0" sz="1200" spc="-5">
                <a:latin typeface="Times New Roman"/>
                <a:cs typeface="Times New Roman"/>
              </a:rPr>
              <a:t>spring block, </a:t>
            </a:r>
            <a:r>
              <a:rPr dirty="0" sz="1200">
                <a:latin typeface="Times New Roman"/>
                <a:cs typeface="Times New Roman"/>
              </a:rPr>
              <a:t>and the </a:t>
            </a:r>
            <a:r>
              <a:rPr dirty="0" sz="1200" spc="-5">
                <a:latin typeface="Times New Roman"/>
                <a:cs typeface="Times New Roman"/>
              </a:rPr>
              <a:t>output 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spring block </a:t>
            </a:r>
            <a:r>
              <a:rPr dirty="0" sz="1200">
                <a:latin typeface="Times New Roman"/>
                <a:cs typeface="Times New Roman"/>
              </a:rPr>
              <a:t>to the third input of </a:t>
            </a:r>
            <a:r>
              <a:rPr dirty="0" sz="1200" spc="-5">
                <a:latin typeface="Times New Roman"/>
                <a:cs typeface="Times New Roman"/>
              </a:rPr>
              <a:t>Sum_F1. </a:t>
            </a:r>
            <a:r>
              <a:rPr dirty="0" sz="1200">
                <a:latin typeface="Times New Roman"/>
                <a:cs typeface="Times New Roman"/>
              </a:rPr>
              <a:t>Change the  third sign of </a:t>
            </a:r>
            <a:r>
              <a:rPr dirty="0" sz="1200" spc="-5">
                <a:latin typeface="Times New Roman"/>
                <a:cs typeface="Times New Roman"/>
              </a:rPr>
              <a:t>Sum_F1 </a:t>
            </a:r>
            <a:r>
              <a:rPr dirty="0" sz="1200">
                <a:latin typeface="Times New Roman"/>
                <a:cs typeface="Times New Roman"/>
              </a:rPr>
              <a:t>to negative (use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+--).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4838700" cy="2857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747008"/>
            <a:ext cx="5497195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Now, we </a:t>
            </a:r>
            <a:r>
              <a:rPr dirty="0" sz="1200">
                <a:latin typeface="Times New Roman"/>
                <a:cs typeface="Times New Roman"/>
              </a:rPr>
              <a:t>can apply </a:t>
            </a:r>
            <a:r>
              <a:rPr dirty="0" sz="1200" spc="-5">
                <a:latin typeface="Times New Roman"/>
                <a:cs typeface="Times New Roman"/>
              </a:rPr>
              <a:t>forces </a:t>
            </a:r>
            <a:r>
              <a:rPr dirty="0" sz="1200">
                <a:latin typeface="Times New Roman"/>
                <a:cs typeface="Times New Roman"/>
              </a:rPr>
              <a:t>to M2.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force, we will 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spring </a:t>
            </a:r>
            <a:r>
              <a:rPr dirty="0" sz="1200" spc="-5">
                <a:latin typeface="Times New Roman"/>
                <a:cs typeface="Times New Roman"/>
              </a:rPr>
              <a:t>force we  just </a:t>
            </a:r>
            <a:r>
              <a:rPr dirty="0" sz="1200">
                <a:latin typeface="Times New Roman"/>
                <a:cs typeface="Times New Roman"/>
              </a:rPr>
              <a:t>generated, except that it </a:t>
            </a:r>
            <a:r>
              <a:rPr dirty="0" sz="1200" spc="-5">
                <a:latin typeface="Times New Roman"/>
                <a:cs typeface="Times New Roman"/>
              </a:rPr>
              <a:t>adds </a:t>
            </a:r>
            <a:r>
              <a:rPr dirty="0" sz="1200">
                <a:latin typeface="Times New Roman"/>
                <a:cs typeface="Times New Roman"/>
              </a:rPr>
              <a:t>in with positive sign. </a:t>
            </a:r>
            <a:r>
              <a:rPr dirty="0" sz="1200" spc="-5">
                <a:latin typeface="Times New Roman"/>
                <a:cs typeface="Times New Roman"/>
              </a:rPr>
              <a:t>Simply </a:t>
            </a:r>
            <a:r>
              <a:rPr dirty="0" sz="1200">
                <a:latin typeface="Times New Roman"/>
                <a:cs typeface="Times New Roman"/>
              </a:rPr>
              <a:t>tap off the output of the  spring block and connect it to 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input </a:t>
            </a:r>
            <a:r>
              <a:rPr dirty="0" sz="1200" spc="-5">
                <a:latin typeface="Times New Roman"/>
                <a:cs typeface="Times New Roman"/>
              </a:rPr>
              <a:t>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Sum_F2.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99" y="4297679"/>
            <a:ext cx="4838700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7130286"/>
            <a:ext cx="5384165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 last force to add in the the friction on </a:t>
            </a:r>
            <a:r>
              <a:rPr dirty="0" sz="1200" spc="-5">
                <a:latin typeface="Times New Roman"/>
                <a:cs typeface="Times New Roman"/>
              </a:rPr>
              <a:t>M2.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done in the exact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manner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  </a:t>
            </a:r>
            <a:r>
              <a:rPr dirty="0" sz="1200">
                <a:latin typeface="Times New Roman"/>
                <a:cs typeface="Times New Roman"/>
              </a:rPr>
              <a:t>the friction on M1, </a:t>
            </a:r>
            <a:r>
              <a:rPr dirty="0" sz="1200" spc="-5">
                <a:latin typeface="Times New Roman"/>
                <a:cs typeface="Times New Roman"/>
              </a:rPr>
              <a:t>tapping </a:t>
            </a:r>
            <a:r>
              <a:rPr dirty="0" sz="1200">
                <a:latin typeface="Times New Roman"/>
                <a:cs typeface="Times New Roman"/>
              </a:rPr>
              <a:t>off v2, </a:t>
            </a:r>
            <a:r>
              <a:rPr dirty="0" sz="1200" spc="-5">
                <a:latin typeface="Times New Roman"/>
                <a:cs typeface="Times New Roman"/>
              </a:rPr>
              <a:t>multiplying </a:t>
            </a:r>
            <a:r>
              <a:rPr dirty="0" sz="1200">
                <a:latin typeface="Times New Roman"/>
                <a:cs typeface="Times New Roman"/>
              </a:rPr>
              <a:t>by a gain of mu*g*M2 and adding to  </a:t>
            </a:r>
            <a:r>
              <a:rPr dirty="0" sz="1200" spc="-5">
                <a:latin typeface="Times New Roman"/>
                <a:cs typeface="Times New Roman"/>
              </a:rPr>
              <a:t>Sum_F2 </a:t>
            </a:r>
            <a:r>
              <a:rPr dirty="0" sz="1200">
                <a:latin typeface="Times New Roman"/>
                <a:cs typeface="Times New Roman"/>
              </a:rPr>
              <a:t>with negative sign. After </a:t>
            </a:r>
            <a:r>
              <a:rPr dirty="0" sz="1200" spc="-5">
                <a:latin typeface="Times New Roman"/>
                <a:cs typeface="Times New Roman"/>
              </a:rPr>
              <a:t>constructing </a:t>
            </a:r>
            <a:r>
              <a:rPr dirty="0" sz="1200">
                <a:latin typeface="Times New Roman"/>
                <a:cs typeface="Times New Roman"/>
              </a:rPr>
              <a:t>this, you should have 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following.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90269"/>
            <a:ext cx="1221105" cy="231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 b="1">
                <a:latin typeface="Times New Roman"/>
                <a:cs typeface="Times New Roman"/>
              </a:rPr>
              <a:t>Simple</a:t>
            </a:r>
            <a:r>
              <a:rPr dirty="0" sz="1350" spc="-60" b="1">
                <a:latin typeface="Times New Roman"/>
                <a:cs typeface="Times New Roman"/>
              </a:rPr>
              <a:t> </a:t>
            </a:r>
            <a:r>
              <a:rPr dirty="0" sz="1350" b="1">
                <a:latin typeface="Times New Roman"/>
                <a:cs typeface="Times New Roman"/>
              </a:rPr>
              <a:t>Example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1289303"/>
            <a:ext cx="3371849" cy="1447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2712211"/>
            <a:ext cx="5358765" cy="269176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 i="1">
                <a:latin typeface="Times New Roman"/>
                <a:cs typeface="Times New Roman"/>
              </a:rPr>
              <a:t>simple </a:t>
            </a:r>
            <a:r>
              <a:rPr dirty="0" sz="1200">
                <a:latin typeface="Times New Roman"/>
                <a:cs typeface="Times New Roman"/>
              </a:rPr>
              <a:t>model (from the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model file</a:t>
            </a:r>
            <a:r>
              <a:rPr dirty="0" sz="12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section) </a:t>
            </a:r>
            <a:r>
              <a:rPr dirty="0" sz="1200" spc="-5">
                <a:latin typeface="Times New Roman"/>
                <a:cs typeface="Times New Roman"/>
              </a:rPr>
              <a:t>consists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three </a:t>
            </a:r>
            <a:r>
              <a:rPr dirty="0" sz="1200">
                <a:latin typeface="Times New Roman"/>
                <a:cs typeface="Times New Roman"/>
              </a:rPr>
              <a:t>blocks: Step, Transfer  Fcn, and Scope. The Step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 b="1">
                <a:latin typeface="Times New Roman"/>
                <a:cs typeface="Times New Roman"/>
              </a:rPr>
              <a:t>source block </a:t>
            </a:r>
            <a:r>
              <a:rPr dirty="0" sz="1200" spc="-5">
                <a:latin typeface="Times New Roman"/>
                <a:cs typeface="Times New Roman"/>
              </a:rPr>
              <a:t>from which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step </a:t>
            </a:r>
            <a:r>
              <a:rPr dirty="0" sz="1200">
                <a:latin typeface="Times New Roman"/>
                <a:cs typeface="Times New Roman"/>
              </a:rPr>
              <a:t>input </a:t>
            </a:r>
            <a:r>
              <a:rPr dirty="0" sz="1200" spc="-5">
                <a:latin typeface="Times New Roman"/>
                <a:cs typeface="Times New Roman"/>
              </a:rPr>
              <a:t>signal originates.  </a:t>
            </a:r>
            <a:r>
              <a:rPr dirty="0" sz="1200">
                <a:latin typeface="Times New Roman"/>
                <a:cs typeface="Times New Roman"/>
              </a:rPr>
              <a:t>This signal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transferred through the </a:t>
            </a:r>
            <a:r>
              <a:rPr dirty="0" sz="1200" b="1">
                <a:latin typeface="Times New Roman"/>
                <a:cs typeface="Times New Roman"/>
              </a:rPr>
              <a:t>line </a:t>
            </a:r>
            <a:r>
              <a:rPr dirty="0" sz="1200">
                <a:latin typeface="Times New Roman"/>
                <a:cs typeface="Times New Roman"/>
              </a:rPr>
              <a:t>in the direction </a:t>
            </a:r>
            <a:r>
              <a:rPr dirty="0" sz="1200" spc="-5">
                <a:latin typeface="Times New Roman"/>
                <a:cs typeface="Times New Roman"/>
              </a:rPr>
              <a:t>indicated </a:t>
            </a:r>
            <a:r>
              <a:rPr dirty="0" sz="120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the arrow </a:t>
            </a:r>
            <a:r>
              <a:rPr dirty="0" sz="1200">
                <a:latin typeface="Times New Roman"/>
                <a:cs typeface="Times New Roman"/>
              </a:rPr>
              <a:t>to the  Transfer Function </a:t>
            </a:r>
            <a:r>
              <a:rPr dirty="0" sz="1200" spc="-5" b="1">
                <a:latin typeface="Times New Roman"/>
                <a:cs typeface="Times New Roman"/>
              </a:rPr>
              <a:t>linear block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The Transfer </a:t>
            </a:r>
            <a:r>
              <a:rPr dirty="0" sz="1200" spc="-5">
                <a:latin typeface="Times New Roman"/>
                <a:cs typeface="Times New Roman"/>
              </a:rPr>
              <a:t>Function modifies its </a:t>
            </a:r>
            <a:r>
              <a:rPr dirty="0" sz="1200">
                <a:latin typeface="Times New Roman"/>
                <a:cs typeface="Times New Roman"/>
              </a:rPr>
              <a:t>input signal and  outputs a </a:t>
            </a:r>
            <a:r>
              <a:rPr dirty="0" sz="1200" spc="-5">
                <a:latin typeface="Times New Roman"/>
                <a:cs typeface="Times New Roman"/>
              </a:rPr>
              <a:t>new </a:t>
            </a:r>
            <a:r>
              <a:rPr dirty="0" sz="1200">
                <a:latin typeface="Times New Roman"/>
                <a:cs typeface="Times New Roman"/>
              </a:rPr>
              <a:t>signal on a line to the Scope. The Scope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 b="1">
                <a:latin typeface="Times New Roman"/>
                <a:cs typeface="Times New Roman"/>
              </a:rPr>
              <a:t>sink block </a:t>
            </a:r>
            <a:r>
              <a:rPr dirty="0" sz="1200" spc="-5">
                <a:latin typeface="Times New Roman"/>
                <a:cs typeface="Times New Roman"/>
              </a:rPr>
              <a:t>used to display </a:t>
            </a:r>
            <a:r>
              <a:rPr dirty="0" sz="1200">
                <a:latin typeface="Times New Roman"/>
                <a:cs typeface="Times New Roman"/>
              </a:rPr>
              <a:t>a  signal </a:t>
            </a:r>
            <a:r>
              <a:rPr dirty="0" sz="1200" spc="-5">
                <a:latin typeface="Times New Roman"/>
                <a:cs typeface="Times New Roman"/>
              </a:rPr>
              <a:t>much </a:t>
            </a:r>
            <a:r>
              <a:rPr dirty="0" sz="1200">
                <a:latin typeface="Times New Roman"/>
                <a:cs typeface="Times New Roman"/>
              </a:rPr>
              <a:t>like an oscilloscope.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143510">
              <a:lnSpc>
                <a:spcPct val="95800"/>
              </a:lnSpc>
            </a:pPr>
            <a:r>
              <a:rPr dirty="0" sz="1200">
                <a:latin typeface="Times New Roman"/>
                <a:cs typeface="Times New Roman"/>
              </a:rPr>
              <a:t>There are many </a:t>
            </a:r>
            <a:r>
              <a:rPr dirty="0" sz="1200" spc="-5">
                <a:latin typeface="Times New Roman"/>
                <a:cs typeface="Times New Roman"/>
              </a:rPr>
              <a:t>more </a:t>
            </a:r>
            <a:r>
              <a:rPr dirty="0" sz="1200">
                <a:latin typeface="Times New Roman"/>
                <a:cs typeface="Times New Roman"/>
              </a:rPr>
              <a:t>types of blocks </a:t>
            </a:r>
            <a:r>
              <a:rPr dirty="0" sz="1200" spc="-5">
                <a:latin typeface="Times New Roman"/>
                <a:cs typeface="Times New Roman"/>
              </a:rPr>
              <a:t>available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Simulink, some </a:t>
            </a:r>
            <a:r>
              <a:rPr dirty="0" sz="1200">
                <a:latin typeface="Times New Roman"/>
                <a:cs typeface="Times New Roman"/>
              </a:rPr>
              <a:t>of which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discussed later. </a:t>
            </a:r>
            <a:r>
              <a:rPr dirty="0" sz="1200">
                <a:latin typeface="Times New Roman"/>
                <a:cs typeface="Times New Roman"/>
              </a:rPr>
              <a:t>Right </a:t>
            </a:r>
            <a:r>
              <a:rPr dirty="0" sz="1200" spc="-5">
                <a:latin typeface="Times New Roman"/>
                <a:cs typeface="Times New Roman"/>
              </a:rPr>
              <a:t>now, we will examine </a:t>
            </a:r>
            <a:r>
              <a:rPr dirty="0" sz="1200">
                <a:latin typeface="Times New Roman"/>
                <a:cs typeface="Times New Roman"/>
              </a:rPr>
              <a:t>just the </a:t>
            </a:r>
            <a:r>
              <a:rPr dirty="0" sz="1200" spc="-5">
                <a:latin typeface="Times New Roman"/>
                <a:cs typeface="Times New Roman"/>
              </a:rPr>
              <a:t>three we </a:t>
            </a:r>
            <a:r>
              <a:rPr dirty="0" sz="1200">
                <a:latin typeface="Times New Roman"/>
                <a:cs typeface="Times New Roman"/>
              </a:rPr>
              <a:t>have used in the </a:t>
            </a:r>
            <a:r>
              <a:rPr dirty="0" sz="1200" spc="-5" i="1">
                <a:latin typeface="Times New Roman"/>
                <a:cs typeface="Times New Roman"/>
              </a:rPr>
              <a:t>simple  </a:t>
            </a:r>
            <a:r>
              <a:rPr dirty="0" sz="1200">
                <a:latin typeface="Times New Roman"/>
                <a:cs typeface="Times New Roman"/>
              </a:rPr>
              <a:t>model.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b="1">
                <a:latin typeface="Times New Roman"/>
                <a:cs typeface="Times New Roman"/>
              </a:rPr>
              <a:t>Modifying</a:t>
            </a:r>
            <a:r>
              <a:rPr dirty="0" sz="1350" spc="-10" b="1">
                <a:latin typeface="Times New Roman"/>
                <a:cs typeface="Times New Roman"/>
              </a:rPr>
              <a:t> </a:t>
            </a:r>
            <a:r>
              <a:rPr dirty="0" sz="1350" spc="-5" b="1">
                <a:latin typeface="Times New Roman"/>
                <a:cs typeface="Times New Roman"/>
              </a:rPr>
              <a:t>Blocks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413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block can be </a:t>
            </a:r>
            <a:r>
              <a:rPr dirty="0" sz="1200" spc="-5">
                <a:latin typeface="Times New Roman"/>
                <a:cs typeface="Times New Roman"/>
              </a:rPr>
              <a:t>modified </a:t>
            </a:r>
            <a:r>
              <a:rPr dirty="0" sz="1200">
                <a:latin typeface="Times New Roman"/>
                <a:cs typeface="Times New Roman"/>
              </a:rPr>
              <a:t>by double-clicking on it. </a:t>
            </a:r>
            <a:r>
              <a:rPr dirty="0" sz="1200" spc="-5">
                <a:latin typeface="Times New Roman"/>
                <a:cs typeface="Times New Roman"/>
              </a:rPr>
              <a:t>For example, </a:t>
            </a:r>
            <a:r>
              <a:rPr dirty="0" sz="1200">
                <a:latin typeface="Times New Roman"/>
                <a:cs typeface="Times New Roman"/>
              </a:rPr>
              <a:t>if you double-click on  the </a:t>
            </a:r>
            <a:r>
              <a:rPr dirty="0" sz="1200" spc="-5">
                <a:latin typeface="Times New Roman"/>
                <a:cs typeface="Times New Roman"/>
              </a:rPr>
              <a:t>"Transfer Fcn" </a:t>
            </a:r>
            <a:r>
              <a:rPr dirty="0" sz="1200">
                <a:latin typeface="Times New Roman"/>
                <a:cs typeface="Times New Roman"/>
              </a:rPr>
              <a:t>block in the </a:t>
            </a:r>
            <a:r>
              <a:rPr dirty="0" sz="1200" spc="-5" i="1">
                <a:latin typeface="Times New Roman"/>
                <a:cs typeface="Times New Roman"/>
              </a:rPr>
              <a:t>simple </a:t>
            </a:r>
            <a:r>
              <a:rPr dirty="0" sz="1200" spc="-5">
                <a:latin typeface="Times New Roman"/>
                <a:cs typeface="Times New Roman"/>
              </a:rPr>
              <a:t>model, </a:t>
            </a:r>
            <a:r>
              <a:rPr dirty="0" sz="120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will see the </a:t>
            </a:r>
            <a:r>
              <a:rPr dirty="0" sz="1200">
                <a:latin typeface="Times New Roman"/>
                <a:cs typeface="Times New Roman"/>
              </a:rPr>
              <a:t>following dialog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box.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3000" y="5394959"/>
            <a:ext cx="2810255" cy="2562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7932673"/>
            <a:ext cx="5353685" cy="104775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This dialog </a:t>
            </a:r>
            <a:r>
              <a:rPr dirty="0" sz="1200" spc="-5">
                <a:latin typeface="Times New Roman"/>
                <a:cs typeface="Times New Roman"/>
              </a:rPr>
              <a:t>box </a:t>
            </a:r>
            <a:r>
              <a:rPr dirty="0" sz="1200">
                <a:latin typeface="Times New Roman"/>
                <a:cs typeface="Times New Roman"/>
              </a:rPr>
              <a:t>contains fields for the </a:t>
            </a:r>
            <a:r>
              <a:rPr dirty="0" sz="1200" spc="-5">
                <a:latin typeface="Times New Roman"/>
                <a:cs typeface="Times New Roman"/>
              </a:rPr>
              <a:t>numerator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denominator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block's  </a:t>
            </a:r>
            <a:r>
              <a:rPr dirty="0" sz="1200">
                <a:latin typeface="Times New Roman"/>
                <a:cs typeface="Times New Roman"/>
              </a:rPr>
              <a:t>transfer function. By entering a vector containing the coefficients of the desired  </a:t>
            </a:r>
            <a:r>
              <a:rPr dirty="0" sz="1200" spc="-5">
                <a:latin typeface="Times New Roman"/>
                <a:cs typeface="Times New Roman"/>
              </a:rPr>
              <a:t>numerator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denominator polynomial,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desired </a:t>
            </a:r>
            <a:r>
              <a:rPr dirty="0" sz="1200">
                <a:latin typeface="Times New Roman"/>
                <a:cs typeface="Times New Roman"/>
              </a:rPr>
              <a:t>transfer function can be entered. </a:t>
            </a:r>
            <a:r>
              <a:rPr dirty="0" sz="1200" spc="-5">
                <a:latin typeface="Times New Roman"/>
                <a:cs typeface="Times New Roman"/>
              </a:rPr>
              <a:t>For  example, </a:t>
            </a:r>
            <a:r>
              <a:rPr dirty="0" sz="1200">
                <a:latin typeface="Times New Roman"/>
                <a:cs typeface="Times New Roman"/>
              </a:rPr>
              <a:t>to change the </a:t>
            </a:r>
            <a:r>
              <a:rPr dirty="0" sz="1200" spc="-5">
                <a:latin typeface="Times New Roman"/>
                <a:cs typeface="Times New Roman"/>
              </a:rPr>
              <a:t>denominator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s^2+2s+1, </a:t>
            </a:r>
            <a:r>
              <a:rPr dirty="0" sz="1200">
                <a:latin typeface="Times New Roman"/>
                <a:cs typeface="Times New Roman"/>
              </a:rPr>
              <a:t>enter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into the  </a:t>
            </a:r>
            <a:r>
              <a:rPr dirty="0" sz="1200" spc="-5">
                <a:latin typeface="Times New Roman"/>
                <a:cs typeface="Times New Roman"/>
              </a:rPr>
              <a:t>denominator </a:t>
            </a:r>
            <a:r>
              <a:rPr dirty="0" sz="1200">
                <a:latin typeface="Times New Roman"/>
                <a:cs typeface="Times New Roman"/>
              </a:rPr>
              <a:t>field: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50"/>
              </a:lnSpc>
            </a:pPr>
            <a:r>
              <a:rPr dirty="0" sz="1000" spc="-5">
                <a:latin typeface="Courier New"/>
                <a:cs typeface="Courier New"/>
              </a:rPr>
              <a:t>[1 </a:t>
            </a:r>
            <a:r>
              <a:rPr dirty="0" sz="1000">
                <a:latin typeface="Courier New"/>
                <a:cs typeface="Courier New"/>
              </a:rPr>
              <a:t>2</a:t>
            </a:r>
            <a:r>
              <a:rPr dirty="0" sz="1000" spc="-10">
                <a:latin typeface="Courier New"/>
                <a:cs typeface="Courier New"/>
              </a:rPr>
              <a:t> </a:t>
            </a:r>
            <a:r>
              <a:rPr dirty="0" sz="1000" spc="-5">
                <a:latin typeface="Courier New"/>
                <a:cs typeface="Courier New"/>
              </a:rPr>
              <a:t>1]</a:t>
            </a:r>
            <a:endParaRPr sz="1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4838700" cy="2857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747008"/>
            <a:ext cx="5462905" cy="10845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model is complete. </a:t>
            </a:r>
            <a:r>
              <a:rPr dirty="0" sz="1200" spc="-10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simply need to </a:t>
            </a:r>
            <a:r>
              <a:rPr dirty="0" sz="1200" spc="-5">
                <a:latin typeface="Times New Roman"/>
                <a:cs typeface="Times New Roman"/>
              </a:rPr>
              <a:t>supply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proper </a:t>
            </a:r>
            <a:r>
              <a:rPr dirty="0" sz="1200">
                <a:latin typeface="Times New Roman"/>
                <a:cs typeface="Times New Roman"/>
              </a:rPr>
              <a:t>input and view the  proper </a:t>
            </a:r>
            <a:r>
              <a:rPr dirty="0" sz="1200" spc="-5">
                <a:latin typeface="Times New Roman"/>
                <a:cs typeface="Times New Roman"/>
              </a:rPr>
              <a:t>output.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input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system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the force, F, </a:t>
            </a:r>
            <a:r>
              <a:rPr dirty="0" sz="1200">
                <a:latin typeface="Times New Roman"/>
                <a:cs typeface="Times New Roman"/>
              </a:rPr>
              <a:t>provided by the engine. </a:t>
            </a:r>
            <a:r>
              <a:rPr dirty="0" sz="1200" spc="-5">
                <a:latin typeface="Times New Roman"/>
                <a:cs typeface="Times New Roman"/>
              </a:rPr>
              <a:t>We  </a:t>
            </a:r>
            <a:r>
              <a:rPr dirty="0" sz="1200">
                <a:latin typeface="Times New Roman"/>
                <a:cs typeface="Times New Roman"/>
              </a:rPr>
              <a:t>already have placed the function </a:t>
            </a:r>
            <a:r>
              <a:rPr dirty="0" sz="1200" spc="-5">
                <a:latin typeface="Times New Roman"/>
                <a:cs typeface="Times New Roman"/>
              </a:rPr>
              <a:t>generator </a:t>
            </a:r>
            <a:r>
              <a:rPr dirty="0" sz="1200">
                <a:latin typeface="Times New Roman"/>
                <a:cs typeface="Times New Roman"/>
              </a:rPr>
              <a:t>at the input. The </a:t>
            </a:r>
            <a:r>
              <a:rPr dirty="0" sz="1200" spc="-5">
                <a:latin typeface="Times New Roman"/>
                <a:cs typeface="Times New Roman"/>
              </a:rPr>
              <a:t>output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system will </a:t>
            </a:r>
            <a:r>
              <a:rPr dirty="0" sz="1200">
                <a:latin typeface="Times New Roman"/>
                <a:cs typeface="Times New Roman"/>
              </a:rPr>
              <a:t>be  the velocity of the engine. Drag a Scope block from the </a:t>
            </a:r>
            <a:r>
              <a:rPr dirty="0" sz="1200" spc="-5">
                <a:latin typeface="Times New Roman"/>
                <a:cs typeface="Times New Roman"/>
              </a:rPr>
              <a:t>Sinks </a:t>
            </a:r>
            <a:r>
              <a:rPr dirty="0" sz="1200">
                <a:latin typeface="Times New Roman"/>
                <a:cs typeface="Times New Roman"/>
              </a:rPr>
              <a:t>block library into your  model. Tap a line off the output of the </a:t>
            </a:r>
            <a:r>
              <a:rPr dirty="0" sz="1200" spc="-5">
                <a:latin typeface="Times New Roman"/>
                <a:cs typeface="Times New Roman"/>
              </a:rPr>
              <a:t>"v1" integrator </a:t>
            </a:r>
            <a:r>
              <a:rPr dirty="0" sz="1200">
                <a:latin typeface="Times New Roman"/>
                <a:cs typeface="Times New Roman"/>
              </a:rPr>
              <a:t>block to view the output. Label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scope</a:t>
            </a:r>
            <a:r>
              <a:rPr dirty="0" sz="1200" spc="-5">
                <a:latin typeface="Times New Roman"/>
                <a:cs typeface="Times New Roman"/>
              </a:rPr>
              <a:t> "View_v1".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999" y="4823459"/>
            <a:ext cx="4838700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7656067"/>
            <a:ext cx="5490845" cy="135255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the model </a:t>
            </a:r>
            <a:r>
              <a:rPr dirty="0" sz="1200" spc="-5">
                <a:latin typeface="Times New Roman"/>
                <a:cs typeface="Times New Roman"/>
              </a:rPr>
              <a:t>is complete. </a:t>
            </a:r>
            <a:r>
              <a:rPr dirty="0" sz="1200">
                <a:latin typeface="Times New Roman"/>
                <a:cs typeface="Times New Roman"/>
              </a:rPr>
              <a:t>Save your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in any file you like. You can download the  </a:t>
            </a:r>
            <a:r>
              <a:rPr dirty="0" sz="1200" spc="-5">
                <a:latin typeface="Times New Roman"/>
                <a:cs typeface="Times New Roman"/>
              </a:rPr>
              <a:t>completed </a:t>
            </a:r>
            <a:r>
              <a:rPr dirty="0" sz="1200">
                <a:latin typeface="Times New Roman"/>
                <a:cs typeface="Times New Roman"/>
              </a:rPr>
              <a:t>model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here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5" b="1">
                <a:latin typeface="Times New Roman"/>
                <a:cs typeface="Times New Roman"/>
              </a:rPr>
              <a:t>Running the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Model</a:t>
            </a:r>
            <a:endParaRPr sz="1800">
              <a:latin typeface="Times New Roman"/>
              <a:cs typeface="Times New Roman"/>
            </a:endParaRPr>
          </a:p>
          <a:p>
            <a:pPr marL="12700" marR="275590">
              <a:lnSpc>
                <a:spcPts val="1380"/>
              </a:lnSpc>
              <a:spcBef>
                <a:spcPts val="1425"/>
              </a:spcBef>
            </a:pPr>
            <a:r>
              <a:rPr dirty="0" sz="1200">
                <a:latin typeface="Times New Roman"/>
                <a:cs typeface="Times New Roman"/>
              </a:rPr>
              <a:t>Before running the </a:t>
            </a:r>
            <a:r>
              <a:rPr dirty="0" sz="1200" spc="-5">
                <a:latin typeface="Times New Roman"/>
                <a:cs typeface="Times New Roman"/>
              </a:rPr>
              <a:t>model, we </a:t>
            </a:r>
            <a:r>
              <a:rPr dirty="0" sz="1200">
                <a:latin typeface="Times New Roman"/>
                <a:cs typeface="Times New Roman"/>
              </a:rPr>
              <a:t>need to </a:t>
            </a:r>
            <a:r>
              <a:rPr dirty="0" sz="1200" spc="-5">
                <a:latin typeface="Times New Roman"/>
                <a:cs typeface="Times New Roman"/>
              </a:rPr>
              <a:t>assign </a:t>
            </a:r>
            <a:r>
              <a:rPr dirty="0" sz="1200">
                <a:latin typeface="Times New Roman"/>
                <a:cs typeface="Times New Roman"/>
              </a:rPr>
              <a:t>numerical values to each of the variable  used in the model.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the train </a:t>
            </a:r>
            <a:r>
              <a:rPr dirty="0" sz="1200" spc="-5">
                <a:latin typeface="Times New Roman"/>
                <a:cs typeface="Times New Roman"/>
              </a:rPr>
              <a:t>system,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0" y="890269"/>
            <a:ext cx="1229360" cy="1084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ts val="1405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M1 </a:t>
            </a:r>
            <a:r>
              <a:rPr dirty="0" sz="1200">
                <a:latin typeface="Times New Roman"/>
                <a:cs typeface="Times New Roman"/>
              </a:rPr>
              <a:t>= 1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kg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75"/>
              </a:lnSpc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M2 </a:t>
            </a:r>
            <a:r>
              <a:rPr dirty="0" sz="1200">
                <a:latin typeface="Times New Roman"/>
                <a:cs typeface="Times New Roman"/>
              </a:rPr>
              <a:t>= 0.5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kg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k = 1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N/sec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0"/>
              </a:lnSpc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F=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85"/>
              </a:lnSpc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u = 0.002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sec/m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415"/>
              </a:lnSpc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g = 9.8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m/s^2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472181"/>
            <a:ext cx="5481320" cy="2303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Create an </a:t>
            </a:r>
            <a:r>
              <a:rPr dirty="0" sz="1200" spc="-5">
                <a:latin typeface="Times New Roman"/>
                <a:cs typeface="Times New Roman"/>
              </a:rPr>
              <a:t>new m-file </a:t>
            </a:r>
            <a:r>
              <a:rPr dirty="0" sz="1200">
                <a:latin typeface="Times New Roman"/>
                <a:cs typeface="Times New Roman"/>
              </a:rPr>
              <a:t>and enter the following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commands.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469900" marR="4469765">
              <a:lnSpc>
                <a:spcPct val="94300"/>
              </a:lnSpc>
            </a:pPr>
            <a:r>
              <a:rPr dirty="0" sz="1000" spc="-5">
                <a:latin typeface="Courier New"/>
                <a:cs typeface="Courier New"/>
              </a:rPr>
              <a:t>M1=1;  </a:t>
            </a:r>
            <a:r>
              <a:rPr dirty="0" sz="1000" spc="-5">
                <a:latin typeface="Courier New"/>
                <a:cs typeface="Courier New"/>
              </a:rPr>
              <a:t>M2=0.5;  </a:t>
            </a:r>
            <a:r>
              <a:rPr dirty="0" sz="1000" spc="-5">
                <a:latin typeface="Courier New"/>
                <a:cs typeface="Courier New"/>
              </a:rPr>
              <a:t>k=1;  F=1;</a:t>
            </a:r>
            <a:endParaRPr sz="1000">
              <a:latin typeface="Courier New"/>
              <a:cs typeface="Courier New"/>
            </a:endParaRPr>
          </a:p>
          <a:p>
            <a:pPr marL="469900" marR="4317365">
              <a:lnSpc>
                <a:spcPts val="1130"/>
              </a:lnSpc>
              <a:spcBef>
                <a:spcPts val="30"/>
              </a:spcBef>
            </a:pPr>
            <a:r>
              <a:rPr dirty="0" sz="1000" spc="-5">
                <a:latin typeface="Courier New"/>
                <a:cs typeface="Courier New"/>
              </a:rPr>
              <a:t>mu=0.002;  </a:t>
            </a:r>
            <a:r>
              <a:rPr dirty="0" sz="1000" spc="-5">
                <a:latin typeface="Courier New"/>
                <a:cs typeface="Courier New"/>
              </a:rPr>
              <a:t>g=9.8;</a:t>
            </a:r>
            <a:endParaRPr sz="1000">
              <a:latin typeface="Courier New"/>
              <a:cs typeface="Courier New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dirty="0" sz="1200">
                <a:latin typeface="Times New Roman"/>
                <a:cs typeface="Times New Roman"/>
              </a:rPr>
              <a:t>Execute </a:t>
            </a:r>
            <a:r>
              <a:rPr dirty="0" sz="1200" spc="-5">
                <a:latin typeface="Times New Roman"/>
                <a:cs typeface="Times New Roman"/>
              </a:rPr>
              <a:t>your m-file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define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values. Simulink will recognize 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variable for  use </a:t>
            </a:r>
            <a:r>
              <a:rPr dirty="0" sz="1200">
                <a:latin typeface="Times New Roman"/>
                <a:cs typeface="Times New Roman"/>
              </a:rPr>
              <a:t>in the model.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203200">
              <a:lnSpc>
                <a:spcPct val="95600"/>
              </a:lnSpc>
            </a:pPr>
            <a:r>
              <a:rPr dirty="0" sz="1200" spc="-5">
                <a:latin typeface="Times New Roman"/>
                <a:cs typeface="Times New Roman"/>
              </a:rPr>
              <a:t>Now, we </a:t>
            </a:r>
            <a:r>
              <a:rPr dirty="0" sz="1200">
                <a:latin typeface="Times New Roman"/>
                <a:cs typeface="Times New Roman"/>
              </a:rPr>
              <a:t>need to </a:t>
            </a:r>
            <a:r>
              <a:rPr dirty="0" sz="1200" spc="-5">
                <a:latin typeface="Times New Roman"/>
                <a:cs typeface="Times New Roman"/>
              </a:rPr>
              <a:t>give </a:t>
            </a:r>
            <a:r>
              <a:rPr dirty="0" sz="1200">
                <a:latin typeface="Times New Roman"/>
                <a:cs typeface="Times New Roman"/>
              </a:rPr>
              <a:t>an appropriate input to the engine. </a:t>
            </a:r>
            <a:r>
              <a:rPr dirty="0" sz="1200" spc="-5">
                <a:latin typeface="Times New Roman"/>
                <a:cs typeface="Times New Roman"/>
              </a:rPr>
              <a:t>Double-click </a:t>
            </a:r>
            <a:r>
              <a:rPr dirty="0" sz="1200">
                <a:latin typeface="Times New Roman"/>
                <a:cs typeface="Times New Roman"/>
              </a:rPr>
              <a:t>on the function  </a:t>
            </a:r>
            <a:r>
              <a:rPr dirty="0" sz="1200" spc="-5">
                <a:latin typeface="Times New Roman"/>
                <a:cs typeface="Times New Roman"/>
              </a:rPr>
              <a:t>generator (F </a:t>
            </a:r>
            <a:r>
              <a:rPr dirty="0" sz="1200">
                <a:latin typeface="Times New Roman"/>
                <a:cs typeface="Times New Roman"/>
              </a:rPr>
              <a:t>block). </a:t>
            </a:r>
            <a:r>
              <a:rPr dirty="0" sz="1200" spc="-5">
                <a:latin typeface="Times New Roman"/>
                <a:cs typeface="Times New Roman"/>
              </a:rPr>
              <a:t>Select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square </a:t>
            </a:r>
            <a:r>
              <a:rPr dirty="0" sz="1200">
                <a:latin typeface="Times New Roman"/>
                <a:cs typeface="Times New Roman"/>
              </a:rPr>
              <a:t>wave with </a:t>
            </a:r>
            <a:r>
              <a:rPr dirty="0" sz="1200" spc="-5">
                <a:latin typeface="Times New Roman"/>
                <a:cs typeface="Times New Roman"/>
              </a:rPr>
              <a:t>frequency .001Hz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amplitude </a:t>
            </a:r>
            <a:r>
              <a:rPr dirty="0" sz="1200">
                <a:latin typeface="Times New Roman"/>
                <a:cs typeface="Times New Roman"/>
              </a:rPr>
              <a:t>-1  (positive </a:t>
            </a:r>
            <a:r>
              <a:rPr dirty="0" sz="1200" spc="-5">
                <a:latin typeface="Times New Roman"/>
                <a:cs typeface="Times New Roman"/>
              </a:rPr>
              <a:t>amplitude steps negative before stepping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positive).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4766309"/>
            <a:ext cx="2810255" cy="24864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300" y="7227822"/>
            <a:ext cx="5473065" cy="143827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55"/>
              </a:spcBef>
            </a:pPr>
            <a:r>
              <a:rPr dirty="0" sz="1200">
                <a:latin typeface="Times New Roman"/>
                <a:cs typeface="Times New Roman"/>
              </a:rPr>
              <a:t>The last step before running the </a:t>
            </a:r>
            <a:r>
              <a:rPr dirty="0" sz="1200" spc="-5">
                <a:latin typeface="Times New Roman"/>
                <a:cs typeface="Times New Roman"/>
              </a:rPr>
              <a:t>simulation is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select </a:t>
            </a:r>
            <a:r>
              <a:rPr dirty="0" sz="1200">
                <a:latin typeface="Times New Roman"/>
                <a:cs typeface="Times New Roman"/>
              </a:rPr>
              <a:t>an appropriate </a:t>
            </a:r>
            <a:r>
              <a:rPr dirty="0" sz="1200" spc="-5">
                <a:latin typeface="Times New Roman"/>
                <a:cs typeface="Times New Roman"/>
              </a:rPr>
              <a:t>simulation time. </a:t>
            </a:r>
            <a:r>
              <a:rPr dirty="0" sz="1200">
                <a:latin typeface="Times New Roman"/>
                <a:cs typeface="Times New Roman"/>
              </a:rPr>
              <a:t>To  view one cycle of the .001Hz square wave, </a:t>
            </a:r>
            <a:r>
              <a:rPr dirty="0" sz="1200" spc="-5">
                <a:latin typeface="Times New Roman"/>
                <a:cs typeface="Times New Roman"/>
              </a:rPr>
              <a:t>we </a:t>
            </a:r>
            <a:r>
              <a:rPr dirty="0" sz="1200">
                <a:latin typeface="Times New Roman"/>
                <a:cs typeface="Times New Roman"/>
              </a:rPr>
              <a:t>should </a:t>
            </a:r>
            <a:r>
              <a:rPr dirty="0" sz="1200" spc="-5">
                <a:latin typeface="Times New Roman"/>
                <a:cs typeface="Times New Roman"/>
              </a:rPr>
              <a:t>simulate </a:t>
            </a:r>
            <a:r>
              <a:rPr dirty="0" sz="1200">
                <a:latin typeface="Times New Roman"/>
                <a:cs typeface="Times New Roman"/>
              </a:rPr>
              <a:t>for 1000 seconds. Select  </a:t>
            </a:r>
            <a:r>
              <a:rPr dirty="0" sz="1200" spc="-5" b="1">
                <a:latin typeface="Times New Roman"/>
                <a:cs typeface="Times New Roman"/>
              </a:rPr>
              <a:t>Parameters </a:t>
            </a:r>
            <a:r>
              <a:rPr dirty="0" sz="1200">
                <a:latin typeface="Times New Roman"/>
                <a:cs typeface="Times New Roman"/>
              </a:rPr>
              <a:t>from the </a:t>
            </a:r>
            <a:r>
              <a:rPr dirty="0" sz="1200" spc="-5" b="1">
                <a:latin typeface="Times New Roman"/>
                <a:cs typeface="Times New Roman"/>
              </a:rPr>
              <a:t>Simulation </a:t>
            </a:r>
            <a:r>
              <a:rPr dirty="0" sz="1200" spc="-5">
                <a:latin typeface="Times New Roman"/>
                <a:cs typeface="Times New Roman"/>
              </a:rPr>
              <a:t>menu </a:t>
            </a:r>
            <a:r>
              <a:rPr dirty="0" sz="1200">
                <a:latin typeface="Times New Roman"/>
                <a:cs typeface="Times New Roman"/>
              </a:rPr>
              <a:t>and change the Stop </a:t>
            </a:r>
            <a:r>
              <a:rPr dirty="0" sz="1200" spc="-5">
                <a:latin typeface="Times New Roman"/>
                <a:cs typeface="Times New Roman"/>
              </a:rPr>
              <a:t>Time </a:t>
            </a:r>
            <a:r>
              <a:rPr dirty="0" sz="1200">
                <a:latin typeface="Times New Roman"/>
                <a:cs typeface="Times New Roman"/>
              </a:rPr>
              <a:t>field to 1000. Close  the dialog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box.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984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Now, </a:t>
            </a:r>
            <a:r>
              <a:rPr dirty="0" sz="1200">
                <a:latin typeface="Times New Roman"/>
                <a:cs typeface="Times New Roman"/>
              </a:rPr>
              <a:t>run the </a:t>
            </a:r>
            <a:r>
              <a:rPr dirty="0" sz="1200" spc="-5">
                <a:latin typeface="Times New Roman"/>
                <a:cs typeface="Times New Roman"/>
              </a:rPr>
              <a:t>simulation </a:t>
            </a:r>
            <a:r>
              <a:rPr dirty="0" sz="1200">
                <a:latin typeface="Times New Roman"/>
                <a:cs typeface="Times New Roman"/>
              </a:rPr>
              <a:t>and open the View_v1 scope to </a:t>
            </a:r>
            <a:r>
              <a:rPr dirty="0" sz="1200" spc="-5">
                <a:latin typeface="Times New Roman"/>
                <a:cs typeface="Times New Roman"/>
              </a:rPr>
              <a:t>examine </a:t>
            </a:r>
            <a:r>
              <a:rPr dirty="0" sz="1200">
                <a:latin typeface="Times New Roman"/>
                <a:cs typeface="Times New Roman"/>
              </a:rPr>
              <a:t>the velocity output (hit  autoscale). The input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square wave with </a:t>
            </a:r>
            <a:r>
              <a:rPr dirty="0" sz="1200" spc="-5">
                <a:latin typeface="Times New Roman"/>
                <a:cs typeface="Times New Roman"/>
              </a:rPr>
              <a:t>two steps, one positive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one negative.  </a:t>
            </a:r>
            <a:r>
              <a:rPr dirty="0" sz="1200">
                <a:latin typeface="Times New Roman"/>
                <a:cs typeface="Times New Roman"/>
              </a:rPr>
              <a:t>Physically, this </a:t>
            </a:r>
            <a:r>
              <a:rPr dirty="0" sz="1200" spc="-5">
                <a:latin typeface="Times New Roman"/>
                <a:cs typeface="Times New Roman"/>
              </a:rPr>
              <a:t>means </a:t>
            </a:r>
            <a:r>
              <a:rPr dirty="0" sz="1200">
                <a:latin typeface="Times New Roman"/>
                <a:cs typeface="Times New Roman"/>
              </a:rPr>
              <a:t>the engine first went forward, then in reverse. The velocity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output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770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reflects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1088897"/>
            <a:ext cx="3162299" cy="2505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30300" y="3739388"/>
            <a:ext cx="301879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Obtaining M</a:t>
            </a:r>
            <a:r>
              <a:rPr dirty="0" sz="2400" spc="-5"/>
              <a:t>ATLAB</a:t>
            </a:r>
            <a:r>
              <a:rPr dirty="0" sz="2400" spc="-190"/>
              <a:t> </a:t>
            </a:r>
            <a:r>
              <a:rPr dirty="0" spc="-5"/>
              <a:t>Model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1130300" y="4275835"/>
            <a:ext cx="5320665" cy="12598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We can now extract a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(state-space or transfer function)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out  </a:t>
            </a:r>
            <a:r>
              <a:rPr dirty="0" sz="1200" spc="-5">
                <a:latin typeface="Times New Roman"/>
                <a:cs typeface="Times New Roman"/>
              </a:rPr>
              <a:t>simulink model. </a:t>
            </a:r>
            <a:r>
              <a:rPr dirty="0" sz="1200">
                <a:latin typeface="Times New Roman"/>
                <a:cs typeface="Times New Roman"/>
              </a:rPr>
              <a:t>In order to do this, delete the View_v1 scope and put an </a:t>
            </a:r>
            <a:r>
              <a:rPr dirty="0" sz="1200" spc="-5">
                <a:latin typeface="Times New Roman"/>
                <a:cs typeface="Times New Roman"/>
              </a:rPr>
              <a:t>Out </a:t>
            </a:r>
            <a:r>
              <a:rPr dirty="0" sz="1200">
                <a:latin typeface="Times New Roman"/>
                <a:cs typeface="Times New Roman"/>
              </a:rPr>
              <a:t>Block  (from the </a:t>
            </a:r>
            <a:r>
              <a:rPr dirty="0" sz="1200" spc="-5">
                <a:latin typeface="Times New Roman"/>
                <a:cs typeface="Times New Roman"/>
              </a:rPr>
              <a:t>Connections library)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its </a:t>
            </a:r>
            <a:r>
              <a:rPr dirty="0" sz="1200">
                <a:latin typeface="Times New Roman"/>
                <a:cs typeface="Times New Roman"/>
              </a:rPr>
              <a:t>place. </a:t>
            </a:r>
            <a:r>
              <a:rPr dirty="0" sz="1200" spc="-5">
                <a:latin typeface="Times New Roman"/>
                <a:cs typeface="Times New Roman"/>
              </a:rPr>
              <a:t>Also, </a:t>
            </a:r>
            <a:r>
              <a:rPr dirty="0" sz="1200">
                <a:latin typeface="Times New Roman"/>
                <a:cs typeface="Times New Roman"/>
              </a:rPr>
              <a:t>delete the </a:t>
            </a:r>
            <a:r>
              <a:rPr dirty="0" sz="1200" spc="-5">
                <a:latin typeface="Times New Roman"/>
                <a:cs typeface="Times New Roman"/>
              </a:rPr>
              <a:t>F </a:t>
            </a:r>
            <a:r>
              <a:rPr dirty="0" sz="1200">
                <a:latin typeface="Times New Roman"/>
                <a:cs typeface="Times New Roman"/>
              </a:rPr>
              <a:t>function </a:t>
            </a:r>
            <a:r>
              <a:rPr dirty="0" sz="1200" spc="-5">
                <a:latin typeface="Times New Roman"/>
                <a:cs typeface="Times New Roman"/>
              </a:rPr>
              <a:t>generator block  </a:t>
            </a:r>
            <a:r>
              <a:rPr dirty="0" sz="1200">
                <a:latin typeface="Times New Roman"/>
                <a:cs typeface="Times New Roman"/>
              </a:rPr>
              <a:t>and put an In Block (from the Connections library) in </a:t>
            </a:r>
            <a:r>
              <a:rPr dirty="0" sz="1200" spc="-5">
                <a:latin typeface="Times New Roman"/>
                <a:cs typeface="Times New Roman"/>
              </a:rPr>
              <a:t>its </a:t>
            </a:r>
            <a:r>
              <a:rPr dirty="0" sz="1200">
                <a:latin typeface="Times New Roman"/>
                <a:cs typeface="Times New Roman"/>
              </a:rPr>
              <a:t>place. The in and out blocks  define the input and output of the </a:t>
            </a:r>
            <a:r>
              <a:rPr dirty="0" sz="1200" spc="-5">
                <a:latin typeface="Times New Roman"/>
                <a:cs typeface="Times New Roman"/>
              </a:rPr>
              <a:t>system we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like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extract. For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detailed  </a:t>
            </a:r>
            <a:r>
              <a:rPr dirty="0" sz="1200">
                <a:latin typeface="Times New Roman"/>
                <a:cs typeface="Times New Roman"/>
              </a:rPr>
              <a:t>description of this </a:t>
            </a:r>
            <a:r>
              <a:rPr dirty="0" sz="1200" spc="-5">
                <a:latin typeface="Times New Roman"/>
                <a:cs typeface="Times New Roman"/>
              </a:rPr>
              <a:t>process </a:t>
            </a:r>
            <a:r>
              <a:rPr dirty="0" sz="1200">
                <a:latin typeface="Times New Roman"/>
                <a:cs typeface="Times New Roman"/>
              </a:rPr>
              <a:t>and other </a:t>
            </a:r>
            <a:r>
              <a:rPr dirty="0" sz="1200" spc="-5">
                <a:latin typeface="Times New Roman"/>
                <a:cs typeface="Times New Roman"/>
              </a:rPr>
              <a:t>ways </a:t>
            </a:r>
            <a:r>
              <a:rPr dirty="0" sz="1200">
                <a:latin typeface="Times New Roman"/>
                <a:cs typeface="Times New Roman"/>
              </a:rPr>
              <a:t>of integrating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with Simulink, click 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here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2999" y="5527547"/>
            <a:ext cx="4838700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300" y="8360156"/>
            <a:ext cx="5472430" cy="69723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Save this </a:t>
            </a:r>
            <a:r>
              <a:rPr dirty="0" sz="1200" spc="-5">
                <a:latin typeface="Times New Roman"/>
                <a:cs typeface="Times New Roman"/>
              </a:rPr>
              <a:t>model as </a:t>
            </a:r>
            <a:r>
              <a:rPr dirty="0" sz="1200" spc="-5" b="1">
                <a:latin typeface="Times New Roman"/>
                <a:cs typeface="Times New Roman"/>
              </a:rPr>
              <a:t>train2.mdl </a:t>
            </a:r>
            <a:r>
              <a:rPr dirty="0" sz="1200">
                <a:latin typeface="Times New Roman"/>
                <a:cs typeface="Times New Roman"/>
              </a:rPr>
              <a:t>or download our version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here</a:t>
            </a:r>
            <a:r>
              <a:rPr dirty="0" sz="1200" spc="-5">
                <a:latin typeface="Times New Roman"/>
                <a:cs typeface="Times New Roman"/>
              </a:rPr>
              <a:t>. Now, we </a:t>
            </a:r>
            <a:r>
              <a:rPr dirty="0" sz="1200">
                <a:latin typeface="Times New Roman"/>
                <a:cs typeface="Times New Roman"/>
              </a:rPr>
              <a:t>can extract the  model into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</a:t>
            </a:r>
            <a:r>
              <a:rPr dirty="0" sz="1200" spc="-5">
                <a:latin typeface="Times New Roman"/>
                <a:cs typeface="Times New Roman"/>
              </a:rPr>
              <a:t>. Enter </a:t>
            </a:r>
            <a:r>
              <a:rPr dirty="0" sz="1200">
                <a:latin typeface="Times New Roman"/>
                <a:cs typeface="Times New Roman"/>
              </a:rPr>
              <a:t>the following </a:t>
            </a:r>
            <a:r>
              <a:rPr dirty="0" sz="1200" spc="-5">
                <a:latin typeface="Times New Roman"/>
                <a:cs typeface="Times New Roman"/>
              </a:rPr>
              <a:t>command </a:t>
            </a:r>
            <a:r>
              <a:rPr dirty="0" sz="1200">
                <a:latin typeface="Times New Roman"/>
                <a:cs typeface="Times New Roman"/>
              </a:rPr>
              <a:t>at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</a:t>
            </a:r>
            <a:r>
              <a:rPr dirty="0" sz="1200" spc="-5">
                <a:latin typeface="Times New Roman"/>
                <a:cs typeface="Times New Roman"/>
              </a:rPr>
              <a:t>command window </a:t>
            </a:r>
            <a:r>
              <a:rPr dirty="0" sz="1200">
                <a:latin typeface="Times New Roman"/>
                <a:cs typeface="Times New Roman"/>
              </a:rPr>
              <a:t>to  extract a </a:t>
            </a:r>
            <a:r>
              <a:rPr dirty="0" sz="1200" spc="-5">
                <a:latin typeface="Times New Roman"/>
                <a:cs typeface="Times New Roman"/>
              </a:rPr>
              <a:t>state-space model.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50"/>
              </a:lnSpc>
            </a:pPr>
            <a:r>
              <a:rPr dirty="0" sz="1000" spc="-5">
                <a:latin typeface="Courier New"/>
                <a:cs typeface="Courier New"/>
              </a:rPr>
              <a:t>[A,B,C,D]=linmod('train2')</a:t>
            </a:r>
            <a:endParaRPr sz="1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5388610" cy="52197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should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 following output which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a state-space </a:t>
            </a:r>
            <a:r>
              <a:rPr dirty="0" sz="1200" spc="-5">
                <a:latin typeface="Times New Roman"/>
                <a:cs typeface="Times New Roman"/>
              </a:rPr>
              <a:t>model </a:t>
            </a:r>
            <a:r>
              <a:rPr dirty="0" sz="1200">
                <a:latin typeface="Times New Roman"/>
                <a:cs typeface="Times New Roman"/>
              </a:rPr>
              <a:t>of your </a:t>
            </a:r>
            <a:r>
              <a:rPr dirty="0" sz="1200" spc="-5">
                <a:latin typeface="Times New Roman"/>
                <a:cs typeface="Times New Roman"/>
              </a:rPr>
              <a:t>Simulink  </a:t>
            </a:r>
            <a:r>
              <a:rPr dirty="0" sz="1200">
                <a:latin typeface="Times New Roman"/>
                <a:cs typeface="Times New Roman"/>
              </a:rPr>
              <a:t>model.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50"/>
              </a:lnSpc>
            </a:pPr>
            <a:r>
              <a:rPr dirty="0" sz="1000">
                <a:latin typeface="Courier New"/>
                <a:cs typeface="Courier New"/>
              </a:rPr>
              <a:t>A</a:t>
            </a:r>
            <a:r>
              <a:rPr dirty="0" sz="1000" spc="-10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97010" y="1555209"/>
          <a:ext cx="2882900" cy="575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9450"/>
                <a:gridCol w="762000"/>
                <a:gridCol w="762000"/>
                <a:gridCol w="679450"/>
              </a:tblGrid>
              <a:tr h="143702">
                <a:tc>
                  <a:txBody>
                    <a:bodyPr/>
                    <a:lstStyle/>
                    <a:p>
                      <a:pPr algn="r" marR="10668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Courier New"/>
                          <a:cs typeface="Courier New"/>
                        </a:rPr>
                        <a:t>-0.0196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045">
                        <a:lnSpc>
                          <a:spcPts val="1030"/>
                        </a:lnSpc>
                      </a:pPr>
                      <a:r>
                        <a:rPr dirty="0" sz="1000">
                          <a:latin typeface="Courier New"/>
                          <a:cs typeface="Courier New"/>
                        </a:rPr>
                        <a:t>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Courier New"/>
                          <a:cs typeface="Courier New"/>
                        </a:rPr>
                        <a:t>1.0000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Courier New"/>
                          <a:cs typeface="Courier New"/>
                        </a:rPr>
                        <a:t>-1.0000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43631">
                <a:tc>
                  <a:txBody>
                    <a:bodyPr/>
                    <a:lstStyle/>
                    <a:p>
                      <a:pPr algn="r" marR="106045">
                        <a:lnSpc>
                          <a:spcPts val="1030"/>
                        </a:lnSpc>
                      </a:pPr>
                      <a:r>
                        <a:rPr dirty="0" sz="1000">
                          <a:latin typeface="Courier New"/>
                          <a:cs typeface="Courier New"/>
                        </a:rPr>
                        <a:t>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Courier New"/>
                          <a:cs typeface="Courier New"/>
                        </a:rPr>
                        <a:t>-0.0196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Courier New"/>
                          <a:cs typeface="Courier New"/>
                        </a:rPr>
                        <a:t>-2.0000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Courier New"/>
                          <a:cs typeface="Courier New"/>
                        </a:rPr>
                        <a:t>2.0000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44013">
                <a:tc>
                  <a:txBody>
                    <a:bodyPr/>
                    <a:lstStyle/>
                    <a:p>
                      <a:pPr algn="r" marR="106045">
                        <a:lnSpc>
                          <a:spcPts val="1035"/>
                        </a:lnSpc>
                      </a:pPr>
                      <a:r>
                        <a:rPr dirty="0" sz="1000">
                          <a:latin typeface="Courier New"/>
                          <a:cs typeface="Courier New"/>
                        </a:rPr>
                        <a:t>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ts val="1035"/>
                        </a:lnSpc>
                      </a:pPr>
                      <a:r>
                        <a:rPr dirty="0" sz="1000" spc="-5">
                          <a:latin typeface="Courier New"/>
                          <a:cs typeface="Courier New"/>
                        </a:rPr>
                        <a:t>1.0000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045">
                        <a:lnSpc>
                          <a:spcPts val="1035"/>
                        </a:lnSpc>
                      </a:pPr>
                      <a:r>
                        <a:rPr dirty="0" sz="1000">
                          <a:latin typeface="Courier New"/>
                          <a:cs typeface="Courier New"/>
                        </a:rPr>
                        <a:t>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35"/>
                        </a:lnSpc>
                      </a:pPr>
                      <a:r>
                        <a:rPr dirty="0" sz="1000">
                          <a:latin typeface="Courier New"/>
                          <a:cs typeface="Courier New"/>
                        </a:rPr>
                        <a:t>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44084">
                <a:tc>
                  <a:txBody>
                    <a:bodyPr/>
                    <a:lstStyle/>
                    <a:p>
                      <a:pPr algn="r" marR="106680">
                        <a:lnSpc>
                          <a:spcPts val="1035"/>
                        </a:lnSpc>
                      </a:pPr>
                      <a:r>
                        <a:rPr dirty="0" sz="1000" spc="-5">
                          <a:latin typeface="Courier New"/>
                          <a:cs typeface="Courier New"/>
                        </a:rPr>
                        <a:t>1.0000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045">
                        <a:lnSpc>
                          <a:spcPts val="1035"/>
                        </a:lnSpc>
                      </a:pPr>
                      <a:r>
                        <a:rPr dirty="0" sz="1000">
                          <a:latin typeface="Courier New"/>
                          <a:cs typeface="Courier New"/>
                        </a:rPr>
                        <a:t>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045">
                        <a:lnSpc>
                          <a:spcPts val="1035"/>
                        </a:lnSpc>
                      </a:pPr>
                      <a:r>
                        <a:rPr dirty="0" sz="1000">
                          <a:latin typeface="Courier New"/>
                          <a:cs typeface="Courier New"/>
                        </a:rPr>
                        <a:t>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035"/>
                        </a:lnSpc>
                      </a:pPr>
                      <a:r>
                        <a:rPr dirty="0" sz="1000">
                          <a:latin typeface="Courier New"/>
                          <a:cs typeface="Courier New"/>
                        </a:rPr>
                        <a:t>0</a:t>
                      </a:r>
                      <a:endParaRPr sz="100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87500" y="2383761"/>
            <a:ext cx="483234" cy="1329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B</a:t>
            </a:r>
            <a:r>
              <a:rPr dirty="0" sz="1000" spc="-105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imes New Roman"/>
              <a:cs typeface="Times New Roman"/>
            </a:endParaRPr>
          </a:p>
          <a:p>
            <a:pPr algn="r" marR="5080">
              <a:lnSpc>
                <a:spcPts val="1165"/>
              </a:lnSpc>
            </a:pPr>
            <a:r>
              <a:rPr dirty="0" sz="1000">
                <a:latin typeface="Courier New"/>
                <a:cs typeface="Courier New"/>
              </a:rPr>
              <a:t>1</a:t>
            </a:r>
            <a:endParaRPr sz="1000">
              <a:latin typeface="Courier New"/>
              <a:cs typeface="Courier New"/>
            </a:endParaRPr>
          </a:p>
          <a:p>
            <a:pPr algn="r" marR="5080">
              <a:lnSpc>
                <a:spcPts val="1135"/>
              </a:lnSpc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  <a:p>
            <a:pPr algn="r" marR="5080">
              <a:lnSpc>
                <a:spcPts val="1130"/>
              </a:lnSpc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  <a:p>
            <a:pPr algn="r" marR="5080">
              <a:lnSpc>
                <a:spcPts val="1165"/>
              </a:lnSpc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000">
                <a:latin typeface="Courier New"/>
                <a:cs typeface="Courier New"/>
              </a:rPr>
              <a:t>C</a:t>
            </a:r>
            <a:r>
              <a:rPr dirty="0" sz="1000" spc="-105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8434" y="3822394"/>
            <a:ext cx="1022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1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25556" y="3822394"/>
            <a:ext cx="1022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82678" y="3822394"/>
            <a:ext cx="1022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39800" y="3822394"/>
            <a:ext cx="1022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4254434"/>
            <a:ext cx="5349240" cy="2821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ourier New"/>
                <a:cs typeface="Courier New"/>
              </a:rPr>
              <a:t>D</a:t>
            </a:r>
            <a:r>
              <a:rPr dirty="0" sz="1000" spc="-10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850265">
              <a:lnSpc>
                <a:spcPts val="1195"/>
              </a:lnSpc>
              <a:spcBef>
                <a:spcPts val="5"/>
              </a:spcBef>
            </a:pPr>
            <a:r>
              <a:rPr dirty="0" sz="1000">
                <a:latin typeface="Courier New"/>
                <a:cs typeface="Courier New"/>
              </a:rPr>
              <a:t>0</a:t>
            </a:r>
            <a:endParaRPr sz="1000">
              <a:latin typeface="Courier New"/>
              <a:cs typeface="Courier New"/>
            </a:endParaRPr>
          </a:p>
          <a:p>
            <a:pPr marL="12700" marR="321945">
              <a:lnSpc>
                <a:spcPts val="1380"/>
              </a:lnSpc>
              <a:spcBef>
                <a:spcPts val="85"/>
              </a:spcBef>
            </a:pPr>
            <a:r>
              <a:rPr dirty="0" sz="1200">
                <a:latin typeface="Times New Roman"/>
                <a:cs typeface="Times New Roman"/>
              </a:rPr>
              <a:t>To obtain a transfer function </a:t>
            </a:r>
            <a:r>
              <a:rPr dirty="0" sz="1200" spc="-5">
                <a:latin typeface="Times New Roman"/>
                <a:cs typeface="Times New Roman"/>
              </a:rPr>
              <a:t>model, </a:t>
            </a:r>
            <a:r>
              <a:rPr dirty="0" sz="1200">
                <a:latin typeface="Times New Roman"/>
                <a:cs typeface="Times New Roman"/>
              </a:rPr>
              <a:t>enter the following </a:t>
            </a:r>
            <a:r>
              <a:rPr dirty="0" sz="1200" spc="-5">
                <a:latin typeface="Times New Roman"/>
                <a:cs typeface="Times New Roman"/>
              </a:rPr>
              <a:t>command </a:t>
            </a:r>
            <a:r>
              <a:rPr dirty="0" sz="1200">
                <a:latin typeface="Times New Roman"/>
                <a:cs typeface="Times New Roman"/>
              </a:rPr>
              <a:t>at the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ATLAB  </a:t>
            </a:r>
            <a:r>
              <a:rPr dirty="0" sz="1200">
                <a:latin typeface="Times New Roman"/>
                <a:cs typeface="Times New Roman"/>
              </a:rPr>
              <a:t>command</a:t>
            </a:r>
            <a:r>
              <a:rPr dirty="0" sz="1200" spc="-5">
                <a:latin typeface="Times New Roman"/>
                <a:cs typeface="Times New Roman"/>
              </a:rPr>
              <a:t> prompt.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45"/>
              </a:lnSpc>
            </a:pPr>
            <a:r>
              <a:rPr dirty="0" sz="1000" spc="-5">
                <a:latin typeface="Courier New"/>
                <a:cs typeface="Courier New"/>
              </a:rPr>
              <a:t>[num,den]=ss2tf(A,B,C,D)</a:t>
            </a:r>
            <a:endParaRPr sz="1000">
              <a:latin typeface="Courier New"/>
              <a:cs typeface="Courier New"/>
            </a:endParaRPr>
          </a:p>
          <a:p>
            <a:pPr marL="12700">
              <a:lnSpc>
                <a:spcPts val="1375"/>
              </a:lnSpc>
            </a:pPr>
            <a:r>
              <a:rPr dirty="0" sz="1200" spc="-5">
                <a:latin typeface="Times New Roman"/>
                <a:cs typeface="Times New Roman"/>
              </a:rPr>
              <a:t>You will see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output </a:t>
            </a:r>
            <a:r>
              <a:rPr dirty="0" sz="1200" spc="-5">
                <a:latin typeface="Times New Roman"/>
                <a:cs typeface="Times New Roman"/>
              </a:rPr>
              <a:t>representing the transfer function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train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145"/>
              </a:lnSpc>
            </a:pPr>
            <a:r>
              <a:rPr dirty="0" sz="1000" spc="-5">
                <a:latin typeface="Courier New"/>
                <a:cs typeface="Courier New"/>
              </a:rPr>
              <a:t>num</a:t>
            </a:r>
            <a:r>
              <a:rPr dirty="0" sz="1000" spc="-10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imes New Roman"/>
              <a:cs typeface="Times New Roman"/>
            </a:endParaRPr>
          </a:p>
          <a:p>
            <a:pPr algn="ctr" marL="85090">
              <a:lnSpc>
                <a:spcPct val="100000"/>
              </a:lnSpc>
              <a:tabLst>
                <a:tab pos="466090" algn="l"/>
                <a:tab pos="1228090" algn="l"/>
                <a:tab pos="1990089" algn="l"/>
                <a:tab pos="2752090" algn="l"/>
              </a:tabLst>
            </a:pPr>
            <a:r>
              <a:rPr dirty="0" sz="1000">
                <a:latin typeface="Courier New"/>
                <a:cs typeface="Courier New"/>
              </a:rPr>
              <a:t>0	</a:t>
            </a:r>
            <a:r>
              <a:rPr dirty="0" sz="1000" spc="-5">
                <a:latin typeface="Courier New"/>
                <a:cs typeface="Courier New"/>
              </a:rPr>
              <a:t>1.0000	0.0196	2.0000	0.0000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30"/>
              </a:spcBef>
            </a:pPr>
            <a:r>
              <a:rPr dirty="0" sz="1000" spc="-5">
                <a:latin typeface="Courier New"/>
                <a:cs typeface="Courier New"/>
              </a:rPr>
              <a:t>den</a:t>
            </a:r>
            <a:r>
              <a:rPr dirty="0" sz="1000" spc="-10">
                <a:latin typeface="Courier New"/>
                <a:cs typeface="Courier New"/>
              </a:rPr>
              <a:t> </a:t>
            </a:r>
            <a:r>
              <a:rPr dirty="0" sz="1000">
                <a:latin typeface="Courier New"/>
                <a:cs typeface="Courier New"/>
              </a:rPr>
              <a:t>=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tabLst>
                <a:tab pos="1536065" algn="l"/>
                <a:tab pos="2298065" algn="l"/>
                <a:tab pos="3060065" algn="l"/>
                <a:tab pos="3822065" algn="l"/>
              </a:tabLst>
            </a:pPr>
            <a:r>
              <a:rPr dirty="0" sz="1000" spc="-5">
                <a:latin typeface="Courier New"/>
                <a:cs typeface="Courier New"/>
              </a:rPr>
              <a:t>1.0000	0.0392	3.0004	0.0588	0.0000</a:t>
            </a:r>
            <a:endParaRPr sz="1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212090">
              <a:lnSpc>
                <a:spcPts val="1390"/>
              </a:lnSpc>
            </a:pP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models </a:t>
            </a:r>
            <a:r>
              <a:rPr dirty="0" sz="1200">
                <a:latin typeface="Times New Roman"/>
                <a:cs typeface="Times New Roman"/>
              </a:rPr>
              <a:t>are equivalent (although the </a:t>
            </a:r>
            <a:r>
              <a:rPr dirty="0" sz="1200" spc="-5">
                <a:latin typeface="Times New Roman"/>
                <a:cs typeface="Times New Roman"/>
              </a:rPr>
              <a:t>states </a:t>
            </a:r>
            <a:r>
              <a:rPr dirty="0" sz="1200">
                <a:latin typeface="Times New Roman"/>
                <a:cs typeface="Times New Roman"/>
              </a:rPr>
              <a:t>are in different order) to the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model </a:t>
            </a:r>
            <a:r>
              <a:rPr dirty="0" sz="12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obtained by hand in the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M</a:t>
            </a:r>
            <a:r>
              <a:rPr dirty="0" u="sng" sz="10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ATLAB</a:t>
            </a:r>
            <a:r>
              <a:rPr dirty="0" u="sng" sz="1000" spc="1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tutorials.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4453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and hit the close button, the </a:t>
            </a:r>
            <a:r>
              <a:rPr dirty="0" sz="1200" spc="-5">
                <a:latin typeface="Times New Roman"/>
                <a:cs typeface="Times New Roman"/>
              </a:rPr>
              <a:t>model window will </a:t>
            </a:r>
            <a:r>
              <a:rPr dirty="0" sz="1200">
                <a:latin typeface="Times New Roman"/>
                <a:cs typeface="Times New Roman"/>
              </a:rPr>
              <a:t>change to </a:t>
            </a:r>
            <a:r>
              <a:rPr dirty="0" sz="1200" spc="-5">
                <a:latin typeface="Times New Roman"/>
                <a:cs typeface="Times New Roman"/>
              </a:rPr>
              <a:t>the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1089660"/>
            <a:ext cx="3371849" cy="1447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2512568"/>
            <a:ext cx="5068570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which reflects the change in the </a:t>
            </a:r>
            <a:r>
              <a:rPr dirty="0" sz="1200" spc="-5">
                <a:latin typeface="Times New Roman"/>
                <a:cs typeface="Times New Roman"/>
              </a:rPr>
              <a:t>denominator </a:t>
            </a:r>
            <a:r>
              <a:rPr dirty="0" sz="1200">
                <a:latin typeface="Times New Roman"/>
                <a:cs typeface="Times New Roman"/>
              </a:rPr>
              <a:t>of the transfer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function.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"step" </a:t>
            </a:r>
            <a:r>
              <a:rPr dirty="0" sz="1200">
                <a:latin typeface="Times New Roman"/>
                <a:cs typeface="Times New Roman"/>
              </a:rPr>
              <a:t>block can also be </a:t>
            </a:r>
            <a:r>
              <a:rPr dirty="0" sz="1200" spc="-5">
                <a:latin typeface="Times New Roman"/>
                <a:cs typeface="Times New Roman"/>
              </a:rPr>
              <a:t>double-clicked, </a:t>
            </a:r>
            <a:r>
              <a:rPr dirty="0" sz="1200">
                <a:latin typeface="Times New Roman"/>
                <a:cs typeface="Times New Roman"/>
              </a:rPr>
              <a:t>bringing up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dialog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box.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2999" y="3065525"/>
            <a:ext cx="2810255" cy="2324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5364734"/>
            <a:ext cx="5454015" cy="108775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81915">
              <a:lnSpc>
                <a:spcPct val="96000"/>
              </a:lnSpc>
              <a:spcBef>
                <a:spcPts val="155"/>
              </a:spcBef>
            </a:pPr>
            <a:r>
              <a:rPr dirty="0" sz="1200">
                <a:latin typeface="Times New Roman"/>
                <a:cs typeface="Times New Roman"/>
              </a:rPr>
              <a:t>The default </a:t>
            </a:r>
            <a:r>
              <a:rPr dirty="0" sz="1200" spc="-5">
                <a:latin typeface="Times New Roman"/>
                <a:cs typeface="Times New Roman"/>
              </a:rPr>
              <a:t>parameters </a:t>
            </a:r>
            <a:r>
              <a:rPr dirty="0" sz="1200">
                <a:latin typeface="Times New Roman"/>
                <a:cs typeface="Times New Roman"/>
              </a:rPr>
              <a:t>in this dialog box </a:t>
            </a:r>
            <a:r>
              <a:rPr dirty="0" sz="1200" spc="-5">
                <a:latin typeface="Times New Roman"/>
                <a:cs typeface="Times New Roman"/>
              </a:rPr>
              <a:t>generate </a:t>
            </a:r>
            <a:r>
              <a:rPr dirty="0" sz="1200">
                <a:latin typeface="Times New Roman"/>
                <a:cs typeface="Times New Roman"/>
              </a:rPr>
              <a:t>a step function occurring at </a:t>
            </a:r>
            <a:r>
              <a:rPr dirty="0" sz="1200" spc="-5">
                <a:latin typeface="Times New Roman"/>
                <a:cs typeface="Times New Roman"/>
              </a:rPr>
              <a:t>time=1  </a:t>
            </a:r>
            <a:r>
              <a:rPr dirty="0" sz="1200">
                <a:latin typeface="Times New Roman"/>
                <a:cs typeface="Times New Roman"/>
              </a:rPr>
              <a:t>sec,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an initial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zero to a level of 1. (in other </a:t>
            </a:r>
            <a:r>
              <a:rPr dirty="0" sz="1200" spc="-5">
                <a:latin typeface="Times New Roman"/>
                <a:cs typeface="Times New Roman"/>
              </a:rPr>
              <a:t>words, </a:t>
            </a:r>
            <a:r>
              <a:rPr dirty="0" sz="1200">
                <a:latin typeface="Times New Roman"/>
                <a:cs typeface="Times New Roman"/>
              </a:rPr>
              <a:t>a unit step at t=1). Each  of these </a:t>
            </a:r>
            <a:r>
              <a:rPr dirty="0" sz="1200" spc="-5">
                <a:latin typeface="Times New Roman"/>
                <a:cs typeface="Times New Roman"/>
              </a:rPr>
              <a:t>parameters </a:t>
            </a:r>
            <a:r>
              <a:rPr dirty="0" sz="1200">
                <a:latin typeface="Times New Roman"/>
                <a:cs typeface="Times New Roman"/>
              </a:rPr>
              <a:t>can be changed. Close this dialog before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continuing.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most </a:t>
            </a:r>
            <a:r>
              <a:rPr dirty="0" sz="1200">
                <a:latin typeface="Times New Roman"/>
                <a:cs typeface="Times New Roman"/>
              </a:rPr>
              <a:t>complicated of these three blocks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"Scope" </a:t>
            </a:r>
            <a:r>
              <a:rPr dirty="0" sz="1200">
                <a:latin typeface="Times New Roman"/>
                <a:cs typeface="Times New Roman"/>
              </a:rPr>
              <a:t>block. Double clicking on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  </a:t>
            </a:r>
            <a:r>
              <a:rPr dirty="0" sz="1200" spc="-5">
                <a:latin typeface="Times New Roman"/>
                <a:cs typeface="Times New Roman"/>
              </a:rPr>
              <a:t>brings </a:t>
            </a:r>
            <a:r>
              <a:rPr dirty="0" sz="1200">
                <a:latin typeface="Times New Roman"/>
                <a:cs typeface="Times New Roman"/>
              </a:rPr>
              <a:t>up a blank oscilloscope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screen.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3000" y="6443471"/>
            <a:ext cx="3162299" cy="2505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300" y="8924035"/>
            <a:ext cx="5387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When a simulation </a:t>
            </a:r>
            <a:r>
              <a:rPr dirty="0" sz="1200" spc="-5">
                <a:latin typeface="Times New Roman"/>
                <a:cs typeface="Times New Roman"/>
              </a:rPr>
              <a:t>is performed, </a:t>
            </a:r>
            <a:r>
              <a:rPr dirty="0" sz="1200">
                <a:latin typeface="Times New Roman"/>
                <a:cs typeface="Times New Roman"/>
              </a:rPr>
              <a:t>the signal </a:t>
            </a:r>
            <a:r>
              <a:rPr dirty="0" sz="1200" spc="-5">
                <a:latin typeface="Times New Roman"/>
                <a:cs typeface="Times New Roman"/>
              </a:rPr>
              <a:t>which feeds </a:t>
            </a:r>
            <a:r>
              <a:rPr dirty="0" sz="1200">
                <a:latin typeface="Times New Roman"/>
                <a:cs typeface="Times New Roman"/>
              </a:rPr>
              <a:t>into the scope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displayed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5464175" cy="152844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55"/>
              </a:spcBef>
            </a:pP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window. </a:t>
            </a:r>
            <a:r>
              <a:rPr dirty="0" sz="1200">
                <a:latin typeface="Times New Roman"/>
                <a:cs typeface="Times New Roman"/>
              </a:rPr>
              <a:t>Detailed operation of the scope </a:t>
            </a:r>
            <a:r>
              <a:rPr dirty="0" sz="1200" spc="-5">
                <a:latin typeface="Times New Roman"/>
                <a:cs typeface="Times New Roman"/>
              </a:rPr>
              <a:t>will not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covered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tutorial. The  </a:t>
            </a:r>
            <a:r>
              <a:rPr dirty="0" sz="1200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function we will use is the autoscale button, </a:t>
            </a:r>
            <a:r>
              <a:rPr dirty="0" sz="1200">
                <a:latin typeface="Times New Roman"/>
                <a:cs typeface="Times New Roman"/>
              </a:rPr>
              <a:t>which </a:t>
            </a:r>
            <a:r>
              <a:rPr dirty="0" sz="1200" spc="-5">
                <a:latin typeface="Times New Roman"/>
                <a:cs typeface="Times New Roman"/>
              </a:rPr>
              <a:t>appears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pair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binoculars </a:t>
            </a:r>
            <a:r>
              <a:rPr dirty="0" sz="1200">
                <a:latin typeface="Times New Roman"/>
                <a:cs typeface="Times New Roman"/>
              </a:rPr>
              <a:t>in  the upper portion of 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window.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Running</a:t>
            </a:r>
            <a:r>
              <a:rPr dirty="0" sz="1800" spc="-10" b="1">
                <a:latin typeface="Times New Roman"/>
                <a:cs typeface="Times New Roman"/>
              </a:rPr>
              <a:t> Simulations</a:t>
            </a:r>
            <a:endParaRPr sz="1800">
              <a:latin typeface="Times New Roman"/>
              <a:cs typeface="Times New Roman"/>
            </a:endParaRPr>
          </a:p>
          <a:p>
            <a:pPr marL="12700" marR="389255">
              <a:lnSpc>
                <a:spcPts val="1380"/>
              </a:lnSpc>
              <a:spcBef>
                <a:spcPts val="1435"/>
              </a:spcBef>
            </a:pPr>
            <a:r>
              <a:rPr dirty="0" sz="1200">
                <a:latin typeface="Times New Roman"/>
                <a:cs typeface="Times New Roman"/>
              </a:rPr>
              <a:t>To run a </a:t>
            </a:r>
            <a:r>
              <a:rPr dirty="0" sz="1200" spc="-5">
                <a:latin typeface="Times New Roman"/>
                <a:cs typeface="Times New Roman"/>
              </a:rPr>
              <a:t>simulation, we will </a:t>
            </a:r>
            <a:r>
              <a:rPr dirty="0" sz="1200">
                <a:latin typeface="Times New Roman"/>
                <a:cs typeface="Times New Roman"/>
              </a:rPr>
              <a:t>work with the </a:t>
            </a:r>
            <a:r>
              <a:rPr dirty="0" sz="1200" spc="-5">
                <a:latin typeface="Times New Roman"/>
                <a:cs typeface="Times New Roman"/>
              </a:rPr>
              <a:t>following model. Using </a:t>
            </a:r>
            <a:r>
              <a:rPr dirty="0" sz="1200">
                <a:latin typeface="Times New Roman"/>
                <a:cs typeface="Times New Roman"/>
              </a:rPr>
              <a:t>the techniques  developed above creates the following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model: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2584703"/>
            <a:ext cx="3371849" cy="1447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4007611"/>
            <a:ext cx="521779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Before running a </a:t>
            </a:r>
            <a:r>
              <a:rPr dirty="0" sz="1200" spc="-5">
                <a:latin typeface="Times New Roman"/>
                <a:cs typeface="Times New Roman"/>
              </a:rPr>
              <a:t>simulation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system, </a:t>
            </a:r>
            <a:r>
              <a:rPr dirty="0" sz="1200">
                <a:latin typeface="Times New Roman"/>
                <a:cs typeface="Times New Roman"/>
              </a:rPr>
              <a:t>first open the scope </a:t>
            </a:r>
            <a:r>
              <a:rPr dirty="0" sz="1200" spc="-5">
                <a:latin typeface="Times New Roman"/>
                <a:cs typeface="Times New Roman"/>
              </a:rPr>
              <a:t>window </a:t>
            </a:r>
            <a:r>
              <a:rPr dirty="0" sz="1200">
                <a:latin typeface="Times New Roman"/>
                <a:cs typeface="Times New Roman"/>
              </a:rPr>
              <a:t>by double-  clicking on the scope block. Then, to start the simulation, either select </a:t>
            </a:r>
            <a:r>
              <a:rPr dirty="0" sz="1200" spc="-5" b="1">
                <a:latin typeface="Times New Roman"/>
                <a:cs typeface="Times New Roman"/>
              </a:rPr>
              <a:t>Start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 b="1">
                <a:latin typeface="Times New Roman"/>
                <a:cs typeface="Times New Roman"/>
              </a:rPr>
              <a:t>Simulation </a:t>
            </a:r>
            <a:r>
              <a:rPr dirty="0" sz="1200" spc="-5">
                <a:latin typeface="Times New Roman"/>
                <a:cs typeface="Times New Roman"/>
              </a:rPr>
              <a:t>menu (as shown </a:t>
            </a:r>
            <a:r>
              <a:rPr dirty="0" sz="1200">
                <a:latin typeface="Times New Roman"/>
                <a:cs typeface="Times New Roman"/>
              </a:rPr>
              <a:t>below) or hit Ctrl-T in the </a:t>
            </a:r>
            <a:r>
              <a:rPr dirty="0" sz="1200" spc="-5">
                <a:latin typeface="Times New Roman"/>
                <a:cs typeface="Times New Roman"/>
              </a:rPr>
              <a:t>model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window.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2999" y="4557521"/>
            <a:ext cx="3371849" cy="1447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5980429"/>
            <a:ext cx="515112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simulation </a:t>
            </a:r>
            <a:r>
              <a:rPr dirty="0" sz="1200">
                <a:latin typeface="Times New Roman"/>
                <a:cs typeface="Times New Roman"/>
              </a:rPr>
              <a:t>should </a:t>
            </a:r>
            <a:r>
              <a:rPr dirty="0" sz="1200" spc="-5">
                <a:latin typeface="Times New Roman"/>
                <a:cs typeface="Times New Roman"/>
              </a:rPr>
              <a:t>run </a:t>
            </a:r>
            <a:r>
              <a:rPr dirty="0" sz="1200">
                <a:latin typeface="Times New Roman"/>
                <a:cs typeface="Times New Roman"/>
              </a:rPr>
              <a:t>very </a:t>
            </a:r>
            <a:r>
              <a:rPr dirty="0" sz="1200" spc="-5">
                <a:latin typeface="Times New Roman"/>
                <a:cs typeface="Times New Roman"/>
              </a:rPr>
              <a:t>quickly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scope window will </a:t>
            </a:r>
            <a:r>
              <a:rPr dirty="0" sz="1200">
                <a:latin typeface="Times New Roman"/>
                <a:cs typeface="Times New Roman"/>
              </a:rPr>
              <a:t>appear </a:t>
            </a:r>
            <a:r>
              <a:rPr dirty="0" sz="1200" spc="-5">
                <a:latin typeface="Times New Roman"/>
                <a:cs typeface="Times New Roman"/>
              </a:rPr>
              <a:t>as shown  below.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2999" y="6355841"/>
            <a:ext cx="3162299" cy="2505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300" y="8836406"/>
            <a:ext cx="5248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Note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the simulation </a:t>
            </a:r>
            <a:r>
              <a:rPr dirty="0" sz="1200">
                <a:latin typeface="Times New Roman"/>
                <a:cs typeface="Times New Roman"/>
              </a:rPr>
              <a:t>output </a:t>
            </a:r>
            <a:r>
              <a:rPr dirty="0" sz="1200" spc="-5">
                <a:latin typeface="Times New Roman"/>
                <a:cs typeface="Times New Roman"/>
              </a:rPr>
              <a:t>(shown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yellow) is </a:t>
            </a:r>
            <a:r>
              <a:rPr dirty="0" sz="1200">
                <a:latin typeface="Times New Roman"/>
                <a:cs typeface="Times New Roman"/>
              </a:rPr>
              <a:t>at a </a:t>
            </a:r>
            <a:r>
              <a:rPr dirty="0" sz="1200" spc="-5">
                <a:latin typeface="Times New Roman"/>
                <a:cs typeface="Times New Roman"/>
              </a:rPr>
              <a:t>very low level relative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545973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axes of the </a:t>
            </a:r>
            <a:r>
              <a:rPr dirty="0" sz="1200" spc="-5">
                <a:latin typeface="Times New Roman"/>
                <a:cs typeface="Times New Roman"/>
              </a:rPr>
              <a:t>scope.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fix </a:t>
            </a:r>
            <a:r>
              <a:rPr dirty="0" sz="1200">
                <a:latin typeface="Times New Roman"/>
                <a:cs typeface="Times New Roman"/>
              </a:rPr>
              <a:t>this, hit </a:t>
            </a:r>
            <a:r>
              <a:rPr dirty="0" sz="1200" spc="-5">
                <a:latin typeface="Times New Roman"/>
                <a:cs typeface="Times New Roman"/>
              </a:rPr>
              <a:t>the autoscale button (binoculars), </a:t>
            </a:r>
            <a:r>
              <a:rPr dirty="0" sz="1200">
                <a:latin typeface="Times New Roman"/>
                <a:cs typeface="Times New Roman"/>
              </a:rPr>
              <a:t>which will </a:t>
            </a:r>
            <a:r>
              <a:rPr dirty="0" sz="1200" spc="-5">
                <a:latin typeface="Times New Roman"/>
                <a:cs typeface="Times New Roman"/>
              </a:rPr>
              <a:t>rescale </a:t>
            </a:r>
            <a:r>
              <a:rPr dirty="0" sz="1200">
                <a:latin typeface="Times New Roman"/>
                <a:cs typeface="Times New Roman"/>
              </a:rPr>
              <a:t>the  axes </a:t>
            </a:r>
            <a:r>
              <a:rPr dirty="0" sz="1200" spc="-5">
                <a:latin typeface="Times New Roman"/>
                <a:cs typeface="Times New Roman"/>
              </a:rPr>
              <a:t>as shown</a:t>
            </a:r>
            <a:r>
              <a:rPr dirty="0" sz="1200">
                <a:latin typeface="Times New Roman"/>
                <a:cs typeface="Times New Roman"/>
              </a:rPr>
              <a:t> below.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1264157"/>
            <a:ext cx="3162299" cy="2505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3744721"/>
            <a:ext cx="5290185" cy="140398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120014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Note </a:t>
            </a:r>
            <a:r>
              <a:rPr dirty="0" sz="1200">
                <a:latin typeface="Times New Roman"/>
                <a:cs typeface="Times New Roman"/>
              </a:rPr>
              <a:t>that the step response does not begin until t=1. This can </a:t>
            </a:r>
            <a:r>
              <a:rPr dirty="0" sz="1200" spc="-5">
                <a:latin typeface="Times New Roman"/>
                <a:cs typeface="Times New Roman"/>
              </a:rPr>
              <a:t>be changed by </a:t>
            </a:r>
            <a:r>
              <a:rPr dirty="0" sz="1200">
                <a:latin typeface="Times New Roman"/>
                <a:cs typeface="Times New Roman"/>
              </a:rPr>
              <a:t>double-  </a:t>
            </a:r>
            <a:r>
              <a:rPr dirty="0" sz="1200" spc="-5">
                <a:latin typeface="Times New Roman"/>
                <a:cs typeface="Times New Roman"/>
              </a:rPr>
              <a:t>clicking on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"step" </a:t>
            </a:r>
            <a:r>
              <a:rPr dirty="0" sz="1200">
                <a:latin typeface="Times New Roman"/>
                <a:cs typeface="Times New Roman"/>
              </a:rPr>
              <a:t>block. </a:t>
            </a:r>
            <a:r>
              <a:rPr dirty="0" sz="1200" spc="-5">
                <a:latin typeface="Times New Roman"/>
                <a:cs typeface="Times New Roman"/>
              </a:rPr>
              <a:t>Now, we will change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parameters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simulate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again. Double-click on the </a:t>
            </a:r>
            <a:r>
              <a:rPr dirty="0" sz="1200" spc="-5">
                <a:latin typeface="Times New Roman"/>
                <a:cs typeface="Times New Roman"/>
              </a:rPr>
              <a:t>"Transfer Fcn" </a:t>
            </a:r>
            <a:r>
              <a:rPr dirty="0" sz="1200">
                <a:latin typeface="Times New Roman"/>
                <a:cs typeface="Times New Roman"/>
              </a:rPr>
              <a:t>block in the </a:t>
            </a:r>
            <a:r>
              <a:rPr dirty="0" sz="1200" spc="-5">
                <a:latin typeface="Times New Roman"/>
                <a:cs typeface="Times New Roman"/>
              </a:rPr>
              <a:t>model  window </a:t>
            </a:r>
            <a:r>
              <a:rPr dirty="0" sz="1200">
                <a:latin typeface="Times New Roman"/>
                <a:cs typeface="Times New Roman"/>
              </a:rPr>
              <a:t>and change the </a:t>
            </a:r>
            <a:r>
              <a:rPr dirty="0" sz="1200" spc="-5">
                <a:latin typeface="Times New Roman"/>
                <a:cs typeface="Times New Roman"/>
              </a:rPr>
              <a:t>denominator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045"/>
              </a:lnSpc>
            </a:pPr>
            <a:r>
              <a:rPr dirty="0" sz="1000" spc="-5">
                <a:latin typeface="Courier New"/>
                <a:cs typeface="Courier New"/>
              </a:rPr>
              <a:t>[1 20</a:t>
            </a:r>
            <a:r>
              <a:rPr dirty="0" sz="1000" spc="-10">
                <a:latin typeface="Courier New"/>
                <a:cs typeface="Courier New"/>
              </a:rPr>
              <a:t> </a:t>
            </a:r>
            <a:r>
              <a:rPr dirty="0" sz="1000" spc="-5">
                <a:latin typeface="Courier New"/>
                <a:cs typeface="Courier New"/>
              </a:rPr>
              <a:t>400]</a:t>
            </a:r>
            <a:endParaRPr sz="1000">
              <a:latin typeface="Courier New"/>
              <a:cs typeface="Courier New"/>
            </a:endParaRPr>
          </a:p>
          <a:p>
            <a:pPr algn="just" marL="12700" marR="5080">
              <a:lnSpc>
                <a:spcPts val="1380"/>
              </a:lnSpc>
              <a:spcBef>
                <a:spcPts val="90"/>
              </a:spcBef>
            </a:pPr>
            <a:r>
              <a:rPr dirty="0" sz="1200">
                <a:latin typeface="Times New Roman"/>
                <a:cs typeface="Times New Roman"/>
              </a:rPr>
              <a:t>Re-run the </a:t>
            </a:r>
            <a:r>
              <a:rPr dirty="0" sz="1200" spc="-5">
                <a:latin typeface="Times New Roman"/>
                <a:cs typeface="Times New Roman"/>
              </a:rPr>
              <a:t>simulation </a:t>
            </a:r>
            <a:r>
              <a:rPr dirty="0" sz="1200">
                <a:latin typeface="Times New Roman"/>
                <a:cs typeface="Times New Roman"/>
              </a:rPr>
              <a:t>(hit Ctrl-T) and you should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what appears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flat line in the  scope window. </a:t>
            </a:r>
            <a:r>
              <a:rPr dirty="0" sz="1200" spc="-5">
                <a:latin typeface="Times New Roman"/>
                <a:cs typeface="Times New Roman"/>
              </a:rPr>
              <a:t>Hit </a:t>
            </a:r>
            <a:r>
              <a:rPr dirty="0" sz="1200">
                <a:latin typeface="Times New Roman"/>
                <a:cs typeface="Times New Roman"/>
              </a:rPr>
              <a:t>the autoscale button, and you should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 following in the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scope  </a:t>
            </a:r>
            <a:r>
              <a:rPr dirty="0" sz="1200" spc="-5">
                <a:latin typeface="Times New Roman"/>
                <a:cs typeface="Times New Roman"/>
              </a:rPr>
              <a:t>window.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2999" y="5140451"/>
            <a:ext cx="3162299" cy="2505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7621014"/>
            <a:ext cx="5462270" cy="14376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23495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Notice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autoscale button only changes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vertical axis. Since the </a:t>
            </a:r>
            <a:r>
              <a:rPr dirty="0" sz="1200" spc="-5">
                <a:latin typeface="Times New Roman"/>
                <a:cs typeface="Times New Roman"/>
              </a:rPr>
              <a:t>new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transfer  </a:t>
            </a:r>
            <a:r>
              <a:rPr dirty="0" sz="1200" spc="-5">
                <a:latin typeface="Times New Roman"/>
                <a:cs typeface="Times New Roman"/>
              </a:rPr>
              <a:t>function has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very fast response,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compressed </a:t>
            </a:r>
            <a:r>
              <a:rPr dirty="0" sz="1200">
                <a:latin typeface="Times New Roman"/>
                <a:cs typeface="Times New Roman"/>
              </a:rPr>
              <a:t>into a very narrow part of the scope  window.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really a problem with the scope, but with the </a:t>
            </a:r>
            <a:r>
              <a:rPr dirty="0" sz="1200" spc="-5">
                <a:latin typeface="Times New Roman"/>
                <a:cs typeface="Times New Roman"/>
              </a:rPr>
              <a:t>simulation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itself.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simulated the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for a full ten seconds </a:t>
            </a:r>
            <a:r>
              <a:rPr dirty="0" sz="1200" spc="-5">
                <a:latin typeface="Times New Roman"/>
                <a:cs typeface="Times New Roman"/>
              </a:rPr>
              <a:t>even though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system had </a:t>
            </a:r>
            <a:r>
              <a:rPr dirty="0" sz="1200">
                <a:latin typeface="Times New Roman"/>
                <a:cs typeface="Times New Roman"/>
              </a:rPr>
              <a:t>reached  steady state shortly after </a:t>
            </a:r>
            <a:r>
              <a:rPr dirty="0" sz="1200" spc="-5">
                <a:latin typeface="Times New Roman"/>
                <a:cs typeface="Times New Roman"/>
              </a:rPr>
              <a:t>one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second.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4139">
              <a:lnSpc>
                <a:spcPts val="1370"/>
              </a:lnSpc>
            </a:pPr>
            <a:r>
              <a:rPr dirty="0" sz="1200">
                <a:latin typeface="Times New Roman"/>
                <a:cs typeface="Times New Roman"/>
              </a:rPr>
              <a:t>To correct this, you need to change the </a:t>
            </a:r>
            <a:r>
              <a:rPr dirty="0" sz="1200" spc="-5">
                <a:latin typeface="Times New Roman"/>
                <a:cs typeface="Times New Roman"/>
              </a:rPr>
              <a:t>parameters </a:t>
            </a:r>
            <a:r>
              <a:rPr dirty="0" sz="1200">
                <a:latin typeface="Times New Roman"/>
                <a:cs typeface="Times New Roman"/>
              </a:rPr>
              <a:t>of the simulation itself. In the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model  </a:t>
            </a:r>
            <a:r>
              <a:rPr dirty="0" sz="1200">
                <a:latin typeface="Times New Roman"/>
                <a:cs typeface="Times New Roman"/>
              </a:rPr>
              <a:t>window, select </a:t>
            </a:r>
            <a:r>
              <a:rPr dirty="0" sz="1200" b="1">
                <a:latin typeface="Times New Roman"/>
                <a:cs typeface="Times New Roman"/>
              </a:rPr>
              <a:t>Parameters </a:t>
            </a:r>
            <a:r>
              <a:rPr dirty="0" sz="1200">
                <a:latin typeface="Times New Roman"/>
                <a:cs typeface="Times New Roman"/>
              </a:rPr>
              <a:t>from the </a:t>
            </a:r>
            <a:r>
              <a:rPr dirty="0" sz="1200" spc="-5" b="1">
                <a:latin typeface="Times New Roman"/>
                <a:cs typeface="Times New Roman"/>
              </a:rPr>
              <a:t>Simulation </a:t>
            </a:r>
            <a:r>
              <a:rPr dirty="0" sz="1200" spc="-5">
                <a:latin typeface="Times New Roman"/>
                <a:cs typeface="Times New Roman"/>
              </a:rPr>
              <a:t>menu. </a:t>
            </a:r>
            <a:r>
              <a:rPr dirty="0" sz="120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will see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889507"/>
            <a:ext cx="711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dialog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box.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2999" y="1089659"/>
            <a:ext cx="3743705" cy="3238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300" y="4303267"/>
            <a:ext cx="5434965" cy="108458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simulation parameter options; we will only be concerned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start  </a:t>
            </a:r>
            <a:r>
              <a:rPr dirty="0" sz="1200">
                <a:latin typeface="Times New Roman"/>
                <a:cs typeface="Times New Roman"/>
              </a:rPr>
              <a:t>and stop times, which tell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over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time period to perform the simulation.  Change </a:t>
            </a:r>
            <a:r>
              <a:rPr dirty="0" sz="1200" b="1">
                <a:latin typeface="Times New Roman"/>
                <a:cs typeface="Times New Roman"/>
              </a:rPr>
              <a:t>Start time </a:t>
            </a:r>
            <a:r>
              <a:rPr dirty="0" sz="1200">
                <a:latin typeface="Times New Roman"/>
                <a:cs typeface="Times New Roman"/>
              </a:rPr>
              <a:t>from 0.0 to 0.8 (since the step </a:t>
            </a:r>
            <a:r>
              <a:rPr dirty="0" sz="1200" spc="-5">
                <a:latin typeface="Times New Roman"/>
                <a:cs typeface="Times New Roman"/>
              </a:rPr>
              <a:t>doesn't </a:t>
            </a:r>
            <a:r>
              <a:rPr dirty="0" sz="1200">
                <a:latin typeface="Times New Roman"/>
                <a:cs typeface="Times New Roman"/>
              </a:rPr>
              <a:t>occur until t=1.0. Change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Stop  </a:t>
            </a:r>
            <a:r>
              <a:rPr dirty="0" sz="1200" b="1">
                <a:latin typeface="Times New Roman"/>
                <a:cs typeface="Times New Roman"/>
              </a:rPr>
              <a:t>time </a:t>
            </a:r>
            <a:r>
              <a:rPr dirty="0" sz="1200">
                <a:latin typeface="Times New Roman"/>
                <a:cs typeface="Times New Roman"/>
              </a:rPr>
              <a:t>from 10.0 to 2.0, which should be only </a:t>
            </a:r>
            <a:r>
              <a:rPr dirty="0" sz="1200" spc="-5">
                <a:latin typeface="Times New Roman"/>
                <a:cs typeface="Times New Roman"/>
              </a:rPr>
              <a:t>shortly </a:t>
            </a:r>
            <a:r>
              <a:rPr dirty="0" sz="1200">
                <a:latin typeface="Times New Roman"/>
                <a:cs typeface="Times New Roman"/>
              </a:rPr>
              <a:t>after the </a:t>
            </a:r>
            <a:r>
              <a:rPr dirty="0" sz="1200" spc="-5">
                <a:latin typeface="Times New Roman"/>
                <a:cs typeface="Times New Roman"/>
              </a:rPr>
              <a:t>system settles. Close </a:t>
            </a:r>
            <a:r>
              <a:rPr dirty="0" sz="1200">
                <a:latin typeface="Times New Roman"/>
                <a:cs typeface="Times New Roman"/>
              </a:rPr>
              <a:t>the  dialog box and rerun the </a:t>
            </a:r>
            <a:r>
              <a:rPr dirty="0" sz="1200" spc="-5">
                <a:latin typeface="Times New Roman"/>
                <a:cs typeface="Times New Roman"/>
              </a:rPr>
              <a:t>simulation. </a:t>
            </a:r>
            <a:r>
              <a:rPr dirty="0" sz="1200">
                <a:latin typeface="Times New Roman"/>
                <a:cs typeface="Times New Roman"/>
              </a:rPr>
              <a:t>After hitting the auto-scale button, the scope  </a:t>
            </a:r>
            <a:r>
              <a:rPr dirty="0" sz="1200" spc="-5">
                <a:latin typeface="Times New Roman"/>
                <a:cs typeface="Times New Roman"/>
              </a:rPr>
              <a:t>window </a:t>
            </a:r>
            <a:r>
              <a:rPr dirty="0" sz="1200">
                <a:latin typeface="Times New Roman"/>
                <a:cs typeface="Times New Roman"/>
              </a:rPr>
              <a:t>should provide a </a:t>
            </a:r>
            <a:r>
              <a:rPr dirty="0" sz="1200" spc="-5">
                <a:latin typeface="Times New Roman"/>
                <a:cs typeface="Times New Roman"/>
              </a:rPr>
              <a:t>much </a:t>
            </a:r>
            <a:r>
              <a:rPr dirty="0" sz="1200">
                <a:latin typeface="Times New Roman"/>
                <a:cs typeface="Times New Roman"/>
              </a:rPr>
              <a:t>better display </a:t>
            </a:r>
            <a:r>
              <a:rPr dirty="0" sz="1200" spc="-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step response as shown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2999" y="5378957"/>
            <a:ext cx="3162299" cy="2505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300" y="8034782"/>
            <a:ext cx="5462270" cy="827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Times New Roman"/>
                <a:cs typeface="Times New Roman"/>
              </a:rPr>
              <a:t>Building Systems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1425"/>
              </a:spcBef>
            </a:pP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section, </a:t>
            </a:r>
            <a:r>
              <a:rPr dirty="0" sz="120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learn how to build </a:t>
            </a:r>
            <a:r>
              <a:rPr dirty="0" sz="1200" spc="-5">
                <a:latin typeface="Times New Roman"/>
                <a:cs typeface="Times New Roman"/>
              </a:rPr>
              <a:t>systems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Simulink </a:t>
            </a:r>
            <a:r>
              <a:rPr dirty="0" sz="1200">
                <a:latin typeface="Times New Roman"/>
                <a:cs typeface="Times New Roman"/>
              </a:rPr>
              <a:t>using the building </a:t>
            </a:r>
            <a:r>
              <a:rPr dirty="0" sz="1200" spc="-5">
                <a:latin typeface="Times New Roman"/>
                <a:cs typeface="Times New Roman"/>
              </a:rPr>
              <a:t>blocks 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Simulink's </a:t>
            </a:r>
            <a:r>
              <a:rPr dirty="0" u="sng" sz="12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Block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Libraries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will build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914399"/>
            <a:ext cx="5067300" cy="2219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30300" y="3462020"/>
            <a:ext cx="5499100" cy="1990089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gather all the </a:t>
            </a:r>
            <a:r>
              <a:rPr dirty="0" sz="1200" spc="-5">
                <a:latin typeface="Times New Roman"/>
                <a:cs typeface="Times New Roman"/>
              </a:rPr>
              <a:t>necessary blocks </a:t>
            </a:r>
            <a:r>
              <a:rPr dirty="0" sz="1200">
                <a:latin typeface="Times New Roman"/>
                <a:cs typeface="Times New Roman"/>
              </a:rPr>
              <a:t>from the block libraries. Then you </a:t>
            </a:r>
            <a:r>
              <a:rPr dirty="0" sz="1200" spc="-5">
                <a:latin typeface="Times New Roman"/>
                <a:cs typeface="Times New Roman"/>
              </a:rPr>
              <a:t>will  </a:t>
            </a:r>
            <a:r>
              <a:rPr dirty="0" sz="1200">
                <a:latin typeface="Times New Roman"/>
                <a:cs typeface="Times New Roman"/>
              </a:rPr>
              <a:t>modify the blocks </a:t>
            </a:r>
            <a:r>
              <a:rPr dirty="0" sz="1200" spc="-5">
                <a:latin typeface="Times New Roman"/>
                <a:cs typeface="Times New Roman"/>
              </a:rPr>
              <a:t>so they correspond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blocks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desired model. </a:t>
            </a:r>
            <a:r>
              <a:rPr dirty="0" sz="1200">
                <a:latin typeface="Times New Roman"/>
                <a:cs typeface="Times New Roman"/>
              </a:rPr>
              <a:t>Finally, you </a:t>
            </a:r>
            <a:r>
              <a:rPr dirty="0" sz="1200" spc="-5">
                <a:latin typeface="Times New Roman"/>
                <a:cs typeface="Times New Roman"/>
              </a:rPr>
              <a:t>will  </a:t>
            </a:r>
            <a:r>
              <a:rPr dirty="0" sz="1200">
                <a:latin typeface="Times New Roman"/>
                <a:cs typeface="Times New Roman"/>
              </a:rPr>
              <a:t>connect the blocks with lines to form the </a:t>
            </a:r>
            <a:r>
              <a:rPr dirty="0" sz="1200" spc="-5">
                <a:latin typeface="Times New Roman"/>
                <a:cs typeface="Times New Roman"/>
              </a:rPr>
              <a:t>complete system. </a:t>
            </a:r>
            <a:r>
              <a:rPr dirty="0" sz="1200">
                <a:latin typeface="Times New Roman"/>
                <a:cs typeface="Times New Roman"/>
              </a:rPr>
              <a:t>After this, you </a:t>
            </a:r>
            <a:r>
              <a:rPr dirty="0" sz="1200" spc="-5">
                <a:latin typeface="Times New Roman"/>
                <a:cs typeface="Times New Roman"/>
              </a:rPr>
              <a:t>will simulate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complete system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verify that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works.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50" spc="-5" b="1">
                <a:latin typeface="Times New Roman"/>
                <a:cs typeface="Times New Roman"/>
              </a:rPr>
              <a:t>Gathering</a:t>
            </a:r>
            <a:r>
              <a:rPr dirty="0" sz="1350" spc="-10" b="1">
                <a:latin typeface="Times New Roman"/>
                <a:cs typeface="Times New Roman"/>
              </a:rPr>
              <a:t> </a:t>
            </a:r>
            <a:r>
              <a:rPr dirty="0" sz="1350" spc="-5" b="1">
                <a:latin typeface="Times New Roman"/>
                <a:cs typeface="Times New Roman"/>
              </a:rPr>
              <a:t>Blocks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dirty="0" sz="1200" spc="-5">
                <a:latin typeface="Times New Roman"/>
                <a:cs typeface="Times New Roman"/>
              </a:rPr>
              <a:t>Follow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steps below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collect the necessary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blocks: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469900" marR="239395" indent="-228600">
              <a:lnSpc>
                <a:spcPts val="1370"/>
              </a:lnSpc>
              <a:spcBef>
                <a:spcPts val="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Create a </a:t>
            </a:r>
            <a:r>
              <a:rPr dirty="0" sz="1200" spc="-10">
                <a:latin typeface="Times New Roman"/>
                <a:cs typeface="Times New Roman"/>
              </a:rPr>
              <a:t>new </a:t>
            </a:r>
            <a:r>
              <a:rPr dirty="0" sz="1200" spc="-5">
                <a:latin typeface="Times New Roman"/>
                <a:cs typeface="Times New Roman"/>
              </a:rPr>
              <a:t>model (</a:t>
            </a:r>
            <a:r>
              <a:rPr dirty="0" sz="1200" spc="-5" b="1">
                <a:latin typeface="Times New Roman"/>
                <a:cs typeface="Times New Roman"/>
              </a:rPr>
              <a:t>New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b="1">
                <a:latin typeface="Times New Roman"/>
                <a:cs typeface="Times New Roman"/>
              </a:rPr>
              <a:t>File </a:t>
            </a:r>
            <a:r>
              <a:rPr dirty="0" sz="1200" spc="-5">
                <a:latin typeface="Times New Roman"/>
                <a:cs typeface="Times New Roman"/>
              </a:rPr>
              <a:t>menu </a:t>
            </a:r>
            <a:r>
              <a:rPr dirty="0" sz="1200">
                <a:latin typeface="Times New Roman"/>
                <a:cs typeface="Times New Roman"/>
              </a:rPr>
              <a:t>or Ctrl-N). You </a:t>
            </a:r>
            <a:r>
              <a:rPr dirty="0" sz="1200" spc="-5">
                <a:latin typeface="Times New Roman"/>
                <a:cs typeface="Times New Roman"/>
              </a:rPr>
              <a:t>will get </a:t>
            </a:r>
            <a:r>
              <a:rPr dirty="0" sz="1200">
                <a:latin typeface="Times New Roman"/>
                <a:cs typeface="Times New Roman"/>
              </a:rPr>
              <a:t>a blank  model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window.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0199" y="5443727"/>
            <a:ext cx="4838700" cy="285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kev4ked</dc:creator>
  <dc:title>Simulink Basics Tutorial </dc:title>
  <dcterms:created xsi:type="dcterms:W3CDTF">2018-11-13T10:03:15Z</dcterms:created>
  <dcterms:modified xsi:type="dcterms:W3CDTF">2018-11-13T10:03:15Z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2009-09-24T00:00:00Z</vt:filetime>
  </property>
  <property fmtid="{D5CDD505-2E9C-101B-9397-08002B2CF9AE}" pid="3" name="Creator">
    <vt:lpwstr>Acrobat PDFMaker 7.0.7 for Word</vt:lpwstr>
  </property>
  <property fmtid="{D5CDD505-2E9C-101B-9397-08002B2CF9AE}" pid="4" name="LastSaved">
    <vt:filetime>2018-11-13T00:00:00Z</vt:filetime>
  </property>
</Properties>
</file>